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</p:sldMasterIdLst>
  <p:notesMasterIdLst>
    <p:notesMasterId r:id="rId24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4" r:id="rId23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-10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Для перемещения страницы щёлкните мышью</a:t>
            </a:r>
          </a:p>
        </p:txBody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20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210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211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212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6F1E6FEB-6A4D-48ED-BDDB-C7A0ECFC01C9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26724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</p:spPr>
      </p:sp>
      <p:sp>
        <p:nvSpPr>
          <p:cNvPr id="271" name="PlaceHolder 2"/>
          <p:cNvSpPr>
            <a:spLocks noGrp="1"/>
          </p:cNvSpPr>
          <p:nvPr>
            <p:ph type="body"/>
          </p:nvPr>
        </p:nvSpPr>
        <p:spPr>
          <a:xfrm>
            <a:off x="679680" y="4777920"/>
            <a:ext cx="5437800" cy="390888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72" name="TextShape 3"/>
          <p:cNvSpPr txBox="1"/>
          <p:nvPr/>
        </p:nvSpPr>
        <p:spPr>
          <a:xfrm>
            <a:off x="3850560" y="9430200"/>
            <a:ext cx="2945160" cy="4978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BB340AE3-B7D8-45C0-B0F3-540AAA784545}" type="slidenum">
              <a:rPr lang="ru-RU" sz="1200" b="0" strike="noStrike" spc="-1">
                <a:latin typeface="Times New Roman"/>
              </a:rPr>
              <a:t>6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83280" y="3533400"/>
            <a:ext cx="617184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301176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8345880" y="987480"/>
            <a:ext cx="301176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183280" y="3533400"/>
            <a:ext cx="301176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8345880" y="3533400"/>
            <a:ext cx="301176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198720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7270200" y="987480"/>
            <a:ext cx="198720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9357120" y="987480"/>
            <a:ext cx="198720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183280" y="3533400"/>
            <a:ext cx="198720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7270200" y="3533400"/>
            <a:ext cx="198720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9357120" y="3533400"/>
            <a:ext cx="198720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3011760" cy="4873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8345880" y="987480"/>
            <a:ext cx="3011760" cy="4873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839880" y="457200"/>
            <a:ext cx="3931920" cy="74170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301176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8345880" y="987480"/>
            <a:ext cx="3011760" cy="4873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183280" y="3533400"/>
            <a:ext cx="301176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3011760" cy="4873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8345880" y="987480"/>
            <a:ext cx="301176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8345880" y="3533400"/>
            <a:ext cx="301176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301176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8345880" y="987480"/>
            <a:ext cx="301176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5183280" y="3533400"/>
            <a:ext cx="617184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183280" y="3533400"/>
            <a:ext cx="617184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301176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8345880" y="987480"/>
            <a:ext cx="301176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5183280" y="3533400"/>
            <a:ext cx="301176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8345880" y="3533400"/>
            <a:ext cx="301176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198720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7270200" y="987480"/>
            <a:ext cx="198720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9357120" y="987480"/>
            <a:ext cx="198720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5183280" y="3533400"/>
            <a:ext cx="198720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7270200" y="3533400"/>
            <a:ext cx="198720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9357120" y="3533400"/>
            <a:ext cx="198720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3011760" cy="4873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8345880" y="987480"/>
            <a:ext cx="3011760" cy="4873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839880" y="457200"/>
            <a:ext cx="3931920" cy="74170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301176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8345880" y="987480"/>
            <a:ext cx="3011760" cy="4873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5183280" y="3533400"/>
            <a:ext cx="301176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3011760" cy="4873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8345880" y="987480"/>
            <a:ext cx="301176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8345880" y="3533400"/>
            <a:ext cx="301176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301176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8345880" y="987480"/>
            <a:ext cx="301176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5183280" y="3533400"/>
            <a:ext cx="617184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5183280" y="3533400"/>
            <a:ext cx="617184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301176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8345880" y="987480"/>
            <a:ext cx="301176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5183280" y="3533400"/>
            <a:ext cx="301176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8345880" y="3533400"/>
            <a:ext cx="301176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198720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7270200" y="987480"/>
            <a:ext cx="198720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9357120" y="987480"/>
            <a:ext cx="198720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5183280" y="3533400"/>
            <a:ext cx="198720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7270200" y="3533400"/>
            <a:ext cx="198720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9357120" y="3533400"/>
            <a:ext cx="198720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subTitle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3011760" cy="4873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8345880" y="987480"/>
            <a:ext cx="3011760" cy="4873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3011760" cy="4873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8345880" y="987480"/>
            <a:ext cx="3011760" cy="4873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subTitle"/>
          </p:nvPr>
        </p:nvSpPr>
        <p:spPr>
          <a:xfrm>
            <a:off x="839880" y="457200"/>
            <a:ext cx="3931920" cy="74170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301176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8345880" y="987480"/>
            <a:ext cx="3011760" cy="4873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 type="body"/>
          </p:nvPr>
        </p:nvSpPr>
        <p:spPr>
          <a:xfrm>
            <a:off x="5183280" y="3533400"/>
            <a:ext cx="301176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3011760" cy="4873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8345880" y="987480"/>
            <a:ext cx="301176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8345880" y="3533400"/>
            <a:ext cx="301176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301176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8345880" y="987480"/>
            <a:ext cx="301176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5183280" y="3533400"/>
            <a:ext cx="617184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5183280" y="3533400"/>
            <a:ext cx="617184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301176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8345880" y="987480"/>
            <a:ext cx="301176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 type="body"/>
          </p:nvPr>
        </p:nvSpPr>
        <p:spPr>
          <a:xfrm>
            <a:off x="5183280" y="3533400"/>
            <a:ext cx="301176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" name="PlaceHolder 5"/>
          <p:cNvSpPr>
            <a:spLocks noGrp="1"/>
          </p:cNvSpPr>
          <p:nvPr>
            <p:ph type="body"/>
          </p:nvPr>
        </p:nvSpPr>
        <p:spPr>
          <a:xfrm>
            <a:off x="8345880" y="3533400"/>
            <a:ext cx="301176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198720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7270200" y="987480"/>
            <a:ext cx="198720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 type="body"/>
          </p:nvPr>
        </p:nvSpPr>
        <p:spPr>
          <a:xfrm>
            <a:off x="9357120" y="987480"/>
            <a:ext cx="198720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PlaceHolder 5"/>
          <p:cNvSpPr>
            <a:spLocks noGrp="1"/>
          </p:cNvSpPr>
          <p:nvPr>
            <p:ph type="body"/>
          </p:nvPr>
        </p:nvSpPr>
        <p:spPr>
          <a:xfrm>
            <a:off x="5183280" y="3533400"/>
            <a:ext cx="198720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PlaceHolder 6"/>
          <p:cNvSpPr>
            <a:spLocks noGrp="1"/>
          </p:cNvSpPr>
          <p:nvPr>
            <p:ph type="body"/>
          </p:nvPr>
        </p:nvSpPr>
        <p:spPr>
          <a:xfrm>
            <a:off x="7270200" y="3533400"/>
            <a:ext cx="198720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" name="PlaceHolder 7"/>
          <p:cNvSpPr>
            <a:spLocks noGrp="1"/>
          </p:cNvSpPr>
          <p:nvPr>
            <p:ph type="body"/>
          </p:nvPr>
        </p:nvSpPr>
        <p:spPr>
          <a:xfrm>
            <a:off x="9357120" y="3533400"/>
            <a:ext cx="198720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subTitle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3011760" cy="4873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8345880" y="987480"/>
            <a:ext cx="3011760" cy="4873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subTitle"/>
          </p:nvPr>
        </p:nvSpPr>
        <p:spPr>
          <a:xfrm>
            <a:off x="839880" y="457200"/>
            <a:ext cx="3931920" cy="74170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301176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8345880" y="987480"/>
            <a:ext cx="3011760" cy="4873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3" name="PlaceHolder 4"/>
          <p:cNvSpPr>
            <a:spLocks noGrp="1"/>
          </p:cNvSpPr>
          <p:nvPr>
            <p:ph type="body"/>
          </p:nvPr>
        </p:nvSpPr>
        <p:spPr>
          <a:xfrm>
            <a:off x="5183280" y="3533400"/>
            <a:ext cx="301176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3011760" cy="4873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8345880" y="987480"/>
            <a:ext cx="301176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 type="body"/>
          </p:nvPr>
        </p:nvSpPr>
        <p:spPr>
          <a:xfrm>
            <a:off x="8345880" y="3533400"/>
            <a:ext cx="301176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301176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 type="body"/>
          </p:nvPr>
        </p:nvSpPr>
        <p:spPr>
          <a:xfrm>
            <a:off x="8345880" y="987480"/>
            <a:ext cx="301176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1" name="PlaceHolder 4"/>
          <p:cNvSpPr>
            <a:spLocks noGrp="1"/>
          </p:cNvSpPr>
          <p:nvPr>
            <p:ph type="body"/>
          </p:nvPr>
        </p:nvSpPr>
        <p:spPr>
          <a:xfrm>
            <a:off x="5183280" y="3533400"/>
            <a:ext cx="617184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 type="body"/>
          </p:nvPr>
        </p:nvSpPr>
        <p:spPr>
          <a:xfrm>
            <a:off x="5183280" y="3533400"/>
            <a:ext cx="617184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301176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8345880" y="987480"/>
            <a:ext cx="301176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 type="body"/>
          </p:nvPr>
        </p:nvSpPr>
        <p:spPr>
          <a:xfrm>
            <a:off x="5183280" y="3533400"/>
            <a:ext cx="301176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9" name="PlaceHolder 5"/>
          <p:cNvSpPr>
            <a:spLocks noGrp="1"/>
          </p:cNvSpPr>
          <p:nvPr>
            <p:ph type="body"/>
          </p:nvPr>
        </p:nvSpPr>
        <p:spPr>
          <a:xfrm>
            <a:off x="8345880" y="3533400"/>
            <a:ext cx="301176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9880" y="457200"/>
            <a:ext cx="3931920" cy="74170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198720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7270200" y="987480"/>
            <a:ext cx="198720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 type="body"/>
          </p:nvPr>
        </p:nvSpPr>
        <p:spPr>
          <a:xfrm>
            <a:off x="9357120" y="987480"/>
            <a:ext cx="198720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4" name="PlaceHolder 5"/>
          <p:cNvSpPr>
            <a:spLocks noGrp="1"/>
          </p:cNvSpPr>
          <p:nvPr>
            <p:ph type="body"/>
          </p:nvPr>
        </p:nvSpPr>
        <p:spPr>
          <a:xfrm>
            <a:off x="5183280" y="3533400"/>
            <a:ext cx="198720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5" name="PlaceHolder 6"/>
          <p:cNvSpPr>
            <a:spLocks noGrp="1"/>
          </p:cNvSpPr>
          <p:nvPr>
            <p:ph type="body"/>
          </p:nvPr>
        </p:nvSpPr>
        <p:spPr>
          <a:xfrm>
            <a:off x="7270200" y="3533400"/>
            <a:ext cx="198720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6" name="PlaceHolder 7"/>
          <p:cNvSpPr>
            <a:spLocks noGrp="1"/>
          </p:cNvSpPr>
          <p:nvPr>
            <p:ph type="body"/>
          </p:nvPr>
        </p:nvSpPr>
        <p:spPr>
          <a:xfrm>
            <a:off x="9357120" y="3533400"/>
            <a:ext cx="198720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301176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8345880" y="987480"/>
            <a:ext cx="3011760" cy="4873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183280" y="3533400"/>
            <a:ext cx="301176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3011760" cy="4873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8345880" y="987480"/>
            <a:ext cx="301176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8345880" y="3533400"/>
            <a:ext cx="301176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301176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8345880" y="987480"/>
            <a:ext cx="301176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183280" y="3533400"/>
            <a:ext cx="6171840" cy="2324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600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6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AEBE670E-AFD6-47B4-80A4-162B895E5CF0}" type="datetime">
              <a:rPr lang="ru-RU" sz="1200" b="0" strike="noStrike" spc="-1">
                <a:solidFill>
                  <a:srgbClr val="8B8B8B"/>
                </a:solidFill>
                <a:latin typeface="Calibri"/>
              </a:rPr>
              <a:t>10.03.2023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D648F019-B203-4F41-8946-FC68B9383D20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</a:p>
          <a:p>
            <a:pPr marL="1143000" lvl="2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</a:p>
          <a:p>
            <a:pPr marL="1600200" lvl="3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</a:p>
          <a:p>
            <a:pPr marL="2057400" lvl="4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D6F0A6F3-3A55-4BFE-A7D7-388EC1FA8EAB}" type="datetime">
              <a:rPr lang="ru-RU" sz="1200" b="0" strike="noStrike" spc="-1">
                <a:solidFill>
                  <a:srgbClr val="8B8B8B"/>
                </a:solidFill>
                <a:latin typeface="Calibri"/>
              </a:rPr>
              <a:t>10.03.2023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062EE21-CA4A-4F32-B7D8-3EA86A065826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1F805F09-882A-4EAB-AB2F-3FBFD5AA0C6F}" type="datetime">
              <a:rPr lang="ru-RU" sz="1200" b="0" strike="noStrike" spc="-1">
                <a:solidFill>
                  <a:srgbClr val="8B8B8B"/>
                </a:solidFill>
                <a:latin typeface="Calibri"/>
              </a:rPr>
              <a:t>10.03.2023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FC94518-DD3F-4E20-A78B-5A243D60790B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</a:p>
          <a:p>
            <a:pPr marL="1143000" lvl="2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</a:p>
          <a:p>
            <a:pPr marL="1600200" lvl="3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</a:p>
          <a:p>
            <a:pPr marL="2057400" lvl="4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</a:p>
          <a:p>
            <a:pPr marL="1143000" lvl="2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</a:p>
          <a:p>
            <a:pPr marL="1600200" lvl="3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</a:p>
          <a:p>
            <a:pPr marL="2057400" lvl="4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126" name="PlaceHolder 4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6E1B2634-5F41-48D9-B307-BCAC02D16558}" type="datetime">
              <a:rPr lang="ru-RU" sz="1200" b="0" strike="noStrike" spc="-1">
                <a:solidFill>
                  <a:srgbClr val="8B8B8B"/>
                </a:solidFill>
                <a:latin typeface="Calibri"/>
              </a:rPr>
              <a:t>10.03.2023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128" name="PlaceHolder 6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DC6D7AA-6B81-43DA-977F-30C7B84BEB25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</a:p>
          <a:p>
            <a:pPr marL="1143000" lvl="2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</a:p>
          <a:p>
            <a:pPr marL="1600200" lvl="3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</a:p>
          <a:p>
            <a:pPr marL="2057400" lvl="4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167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ru-RU" sz="160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</a:p>
        </p:txBody>
      </p:sp>
      <p:sp>
        <p:nvSpPr>
          <p:cNvPr id="168" name="PlaceHolder 4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BA39DDDB-DB53-4266-B7AF-033998A9C4CD}" type="datetime">
              <a:rPr lang="ru-RU" sz="1200" b="0" strike="noStrike" spc="-1">
                <a:solidFill>
                  <a:srgbClr val="8B8B8B"/>
                </a:solidFill>
                <a:latin typeface="Calibri"/>
              </a:rPr>
              <a:t>10.03.2023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169" name="PlaceHolder 5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170" name="PlaceHolder 6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9C2D892B-AAE0-4022-941C-79CD6DEBAF07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mailto:priemkom2019@mail.ru" TargetMode="External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priemkom2019@mail.ru" TargetMode="External"/><Relationship Id="rId2" Type="http://schemas.openxmlformats.org/officeDocument/2006/relationships/hyperlink" Target="mailto:rector.vgii@vsaa.ru" TargetMode="Externa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8.tif"/><Relationship Id="rId5" Type="http://schemas.openxmlformats.org/officeDocument/2006/relationships/hyperlink" Target="http://voronezharts.ru/" TargetMode="External"/><Relationship Id="rId4" Type="http://schemas.openxmlformats.org/officeDocument/2006/relationships/hyperlink" Target="mailto:folgaf@mail.ru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mailto:Kvi.vgai@mail.ru" TargetMode="External"/><Relationship Id="rId13" Type="http://schemas.openxmlformats.org/officeDocument/2006/relationships/hyperlink" Target="mailto:teatral1963@mail.ru" TargetMode="External"/><Relationship Id="rId3" Type="http://schemas.openxmlformats.org/officeDocument/2006/relationships/hyperlink" Target="mailto:olgaskrynnik07@rambler.r" TargetMode="External"/><Relationship Id="rId7" Type="http://schemas.openxmlformats.org/officeDocument/2006/relationships/hyperlink" Target="mailto:naukavgii@mail.ru" TargetMode="External"/><Relationship Id="rId12" Type="http://schemas.openxmlformats.org/officeDocument/2006/relationships/hyperlink" Target="mailto:shpakovsky.vladimir2018@yandex.r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hyperlink" Target="mailto:79038500950@yandex.ru" TargetMode="External"/><Relationship Id="rId11" Type="http://schemas.openxmlformats.org/officeDocument/2006/relationships/hyperlink" Target="mailto:svetlana.ivanova.artacademy@gmail.com" TargetMode="External"/><Relationship Id="rId5" Type="http://schemas.openxmlformats.org/officeDocument/2006/relationships/hyperlink" Target="mailto:tremb-mus@mail.ru" TargetMode="External"/><Relationship Id="rId10" Type="http://schemas.openxmlformats.org/officeDocument/2006/relationships/hyperlink" Target="mailto:narodinstr_vsaa@mail.ru" TargetMode="External"/><Relationship Id="rId4" Type="http://schemas.openxmlformats.org/officeDocument/2006/relationships/hyperlink" Target="mailto:olgaskrynnik07@rambler.ru" TargetMode="External"/><Relationship Id="rId9" Type="http://schemas.openxmlformats.org/officeDocument/2006/relationships/hyperlink" Target="mailto:plkae@mail.ru" TargetMode="External"/><Relationship Id="rId14" Type="http://schemas.openxmlformats.org/officeDocument/2006/relationships/hyperlink" Target="mailto:fl.ct@list.ru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voronezharts.ru/abiturientam/specialitet-i-bakalavriat/pravila-priema" TargetMode="External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4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Рисунок 4"/>
          <p:cNvPicPr/>
          <p:nvPr/>
        </p:nvPicPr>
        <p:blipFill>
          <a:blip r:embed="rId2"/>
          <a:stretch/>
        </p:blipFill>
        <p:spPr>
          <a:xfrm>
            <a:off x="5159880" y="1971000"/>
            <a:ext cx="5834160" cy="4375800"/>
          </a:xfrm>
          <a:prstGeom prst="rect">
            <a:avLst/>
          </a:prstGeom>
          <a:ln>
            <a:noFill/>
          </a:ln>
        </p:spPr>
      </p:pic>
      <p:sp>
        <p:nvSpPr>
          <p:cNvPr id="214" name="TextShape 1"/>
          <p:cNvSpPr txBox="1"/>
          <p:nvPr/>
        </p:nvSpPr>
        <p:spPr>
          <a:xfrm>
            <a:off x="169200" y="317520"/>
            <a:ext cx="11615760" cy="16455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ru-RU" sz="3600" b="1" strike="noStrike" spc="-1">
                <a:solidFill>
                  <a:srgbClr val="0070C0"/>
                </a:solidFill>
                <a:latin typeface="Calibri Light"/>
              </a:rPr>
              <a:t>Воронежский государственный институт искусств</a:t>
            </a:r>
            <a:r>
              <a:t/>
            </a:r>
            <a:br/>
            <a:r>
              <a:rPr lang="ru-RU" sz="3600" b="1" strike="noStrike" spc="-1">
                <a:solidFill>
                  <a:srgbClr val="0070C0"/>
                </a:solidFill>
                <a:latin typeface="Calibri Light"/>
              </a:rPr>
              <a:t>Приемная кампания 2023 г.</a:t>
            </a:r>
            <a:endParaRPr lang="ru-RU" sz="3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extShape 1"/>
          <p:cNvSpPr txBox="1"/>
          <p:nvPr/>
        </p:nvSpPr>
        <p:spPr>
          <a:xfrm>
            <a:off x="1343472" y="546120"/>
            <a:ext cx="9217024" cy="6624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85000" lnSpcReduction="10000"/>
          </a:bodyPr>
          <a:lstStyle/>
          <a:p>
            <a:pPr algn="ctr">
              <a:lnSpc>
                <a:spcPct val="90000"/>
              </a:lnSpc>
            </a:pPr>
            <a:r>
              <a:rPr lang="ru-RU" sz="3200" b="1" strike="noStrike" spc="-1" dirty="0">
                <a:solidFill>
                  <a:srgbClr val="0070C0"/>
                </a:solidFill>
                <a:latin typeface="Calibri Light"/>
              </a:rPr>
              <a:t>ПОДГОТОВКА К </a:t>
            </a:r>
            <a:r>
              <a:rPr lang="ru-RU" sz="3200" b="1" spc="-1" dirty="0" smtClean="0">
                <a:solidFill>
                  <a:srgbClr val="0070C0"/>
                </a:solidFill>
                <a:latin typeface="Calibri Light"/>
              </a:rPr>
              <a:t>ПО</a:t>
            </a:r>
            <a:r>
              <a:rPr lang="ru-RU" sz="3200" b="1" strike="noStrike" spc="-1" dirty="0" smtClean="0">
                <a:solidFill>
                  <a:srgbClr val="0070C0"/>
                </a:solidFill>
                <a:latin typeface="Calibri Light"/>
              </a:rPr>
              <a:t>СТУПЛЕНИЮ В ДИСТАНЦИОННОЙ ФОРМЕ</a:t>
            </a:r>
            <a:endParaRPr lang="ru-RU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0" name="TextShape 2"/>
          <p:cNvSpPr txBox="1"/>
          <p:nvPr/>
        </p:nvSpPr>
        <p:spPr>
          <a:xfrm>
            <a:off x="558000" y="1486508"/>
            <a:ext cx="5297040" cy="4845240"/>
          </a:xfrm>
          <a:prstGeom prst="rect">
            <a:avLst/>
          </a:prstGeom>
          <a:solidFill>
            <a:srgbClr val="B4C7E7"/>
          </a:solidFill>
          <a:ln>
            <a:noFill/>
          </a:ln>
        </p:spPr>
        <p:txBody>
          <a:bodyPr>
            <a:normAutofit fontScale="92500" lnSpcReduction="10000"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FF0000"/>
              </a:buClr>
              <a:buFont typeface="Arial"/>
              <a:buChar char="•"/>
            </a:pPr>
            <a:r>
              <a:rPr lang="ru-RU" sz="2000" b="1" strike="noStrike" spc="-1" dirty="0">
                <a:solidFill>
                  <a:srgbClr val="FF0000"/>
                </a:solidFill>
                <a:latin typeface="Calibri"/>
              </a:rPr>
              <a:t>В СЛУЧАЕ ПОДАЧИ ДОКУМЕНТОВ В ЭЛЕКТРОННОМ ВИДЕ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FF0000"/>
              </a:buClr>
              <a:buFont typeface="Arial"/>
              <a:buChar char="•"/>
            </a:pPr>
            <a:r>
              <a:rPr lang="ru-RU" sz="2000" b="1" strike="noStrike" spc="-1" dirty="0">
                <a:solidFill>
                  <a:srgbClr val="000000"/>
                </a:solidFill>
                <a:latin typeface="Calibri"/>
              </a:rPr>
              <a:t>1. Подготовить необходимый комплект документов, отсканировать в цвете и сохранить в формате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Calibri"/>
              </a:rPr>
              <a:t>pdf</a:t>
            </a:r>
            <a:r>
              <a:rPr lang="ru-RU" sz="2000" b="1" strike="noStrike" spc="-1" dirty="0">
                <a:solidFill>
                  <a:srgbClr val="000000"/>
                </a:solidFill>
                <a:latin typeface="Calibri"/>
              </a:rPr>
              <a:t>.  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1" strike="noStrike" spc="-1" dirty="0">
                <a:solidFill>
                  <a:srgbClr val="000000"/>
                </a:solidFill>
                <a:latin typeface="Calibri"/>
              </a:rPr>
              <a:t>2. Подписать файлы – указать на каждом файле фамилию и наименование документа.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1" strike="noStrike" spc="-1" dirty="0">
                <a:solidFill>
                  <a:srgbClr val="000000"/>
                </a:solidFill>
                <a:latin typeface="Calibri"/>
              </a:rPr>
              <a:t>3.  Создать электронную папку с документами с названием – </a:t>
            </a:r>
            <a:r>
              <a:rPr lang="ru-RU" sz="2000" b="1" i="1" strike="noStrike" spc="-1" dirty="0">
                <a:solidFill>
                  <a:srgbClr val="000000"/>
                </a:solidFill>
                <a:latin typeface="Calibri"/>
              </a:rPr>
              <a:t>ДОКУМЕНТЫ ДЛЯ ПОСТУПЛЕНИЯ </a:t>
            </a:r>
            <a:r>
              <a:rPr lang="ru-RU" sz="2000" b="1" strike="noStrike" spc="-1" dirty="0">
                <a:solidFill>
                  <a:srgbClr val="000000"/>
                </a:solidFill>
                <a:latin typeface="Calibri"/>
              </a:rPr>
              <a:t>и указанием фамилии.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1" strike="noStrike" spc="-1" dirty="0">
                <a:solidFill>
                  <a:srgbClr val="000000"/>
                </a:solidFill>
                <a:latin typeface="Calibri"/>
              </a:rPr>
              <a:t>4.  Архивировать папку с документами и отослать в приемную комиссию по почте </a:t>
            </a:r>
            <a:r>
              <a:rPr lang="ru-RU" sz="2000" b="1" u="sng" strike="noStrike" spc="-1" dirty="0">
                <a:solidFill>
                  <a:srgbClr val="0563C1"/>
                </a:solidFill>
                <a:uFillTx/>
                <a:latin typeface="Calibri"/>
                <a:hlinkClick r:id="rId2"/>
              </a:rPr>
              <a:t>priemkom2019@mail.ru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1" strike="noStrike" spc="-1" dirty="0">
                <a:solidFill>
                  <a:srgbClr val="000000"/>
                </a:solidFill>
                <a:latin typeface="Calibri"/>
              </a:rPr>
              <a:t>5. </a:t>
            </a:r>
            <a:r>
              <a:rPr lang="ru-RU" sz="2000" b="1" strike="noStrike" spc="-1" dirty="0">
                <a:solidFill>
                  <a:srgbClr val="C00000"/>
                </a:solidFill>
                <a:latin typeface="Calibri"/>
              </a:rPr>
              <a:t>ЗАРАНЕЕ!!!</a:t>
            </a:r>
            <a:r>
              <a:rPr lang="ru-RU" sz="2000" b="1" strike="noStrike" spc="-1" dirty="0">
                <a:solidFill>
                  <a:srgbClr val="000000"/>
                </a:solidFill>
                <a:latin typeface="Calibri"/>
              </a:rPr>
              <a:t> подготовить бумажную или пластиковую папку с подлинниками документов для поступления по списку. 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4D2900B-DD7D-C440-8DA9-31B2B5E7CBE2}"/>
              </a:ext>
            </a:extLst>
          </p:cNvPr>
          <p:cNvSpPr txBox="1">
            <a:spLocks/>
          </p:cNvSpPr>
          <p:nvPr/>
        </p:nvSpPr>
        <p:spPr>
          <a:xfrm>
            <a:off x="6384032" y="1486208"/>
            <a:ext cx="5021943" cy="4845540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ПОДГОТОВКА К ДИСТАНЦИОННОМУ ПОСТУПЛЕНИЮ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1.  Выбрать рабочее оборудование для общения с приемной комиссией (компьютер, ноутбук, планшет, смартфон с видеокамерой).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2. Информировать по электронной почте  ответственного секретаря приемной комиссии о технической готовности к дистанционному участию в приемных испытаниях.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3. Подготовить согласованное с приемной комиссией программное обеспечение для участия во вступительных испытаниях дистанционно.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extShape 1"/>
          <p:cNvSpPr txBox="1"/>
          <p:nvPr/>
        </p:nvSpPr>
        <p:spPr>
          <a:xfrm>
            <a:off x="1239840" y="674280"/>
            <a:ext cx="9368280" cy="7488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800" strike="noStrike" spc="-1" dirty="0" smtClean="0">
                <a:solidFill>
                  <a:srgbClr val="0070C0"/>
                </a:solidFill>
              </a:rPr>
              <a:t>Особенности </a:t>
            </a:r>
            <a:r>
              <a:rPr lang="ru-RU" sz="2800" strike="noStrike" spc="-1" dirty="0">
                <a:solidFill>
                  <a:srgbClr val="0070C0"/>
                </a:solidFill>
              </a:rPr>
              <a:t>прохождения </a:t>
            </a:r>
            <a:r>
              <a:rPr lang="ru-RU" sz="2800" strike="noStrike" spc="-1" dirty="0" smtClean="0">
                <a:solidFill>
                  <a:srgbClr val="0070C0"/>
                </a:solidFill>
              </a:rPr>
              <a:t>вступительных испытаний </a:t>
            </a:r>
            <a:r>
              <a:rPr lang="ru-RU" sz="2800" b="1" strike="noStrike" spc="-1" dirty="0">
                <a:solidFill>
                  <a:srgbClr val="0070C0"/>
                </a:solidFill>
              </a:rPr>
              <a:t>по общеобразовательным предметам </a:t>
            </a:r>
            <a:r>
              <a:rPr dirty="0"/>
              <a:t/>
            </a:r>
            <a:br>
              <a:rPr dirty="0"/>
            </a:br>
            <a:endParaRPr lang="ru-RU" sz="2800" b="0" strike="noStrike" spc="-1" dirty="0">
              <a:solidFill>
                <a:srgbClr val="000000"/>
              </a:solidFill>
            </a:endParaRPr>
          </a:p>
        </p:txBody>
      </p:sp>
      <p:sp>
        <p:nvSpPr>
          <p:cNvPr id="242" name="TextShape 2"/>
          <p:cNvSpPr txBox="1"/>
          <p:nvPr/>
        </p:nvSpPr>
        <p:spPr>
          <a:xfrm>
            <a:off x="914400" y="1716480"/>
            <a:ext cx="4938840" cy="4091040"/>
          </a:xfrm>
          <a:prstGeom prst="rect">
            <a:avLst/>
          </a:prstGeom>
          <a:solidFill>
            <a:srgbClr val="B4C7E7"/>
          </a:solidFill>
          <a:ln>
            <a:noFill/>
          </a:ln>
        </p:spPr>
        <p:txBody>
          <a:bodyPr>
            <a:normAutofit fontScale="88000" lnSpcReduction="20000"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FF0000"/>
              </a:buClr>
              <a:buFont typeface="Arial"/>
              <a:buChar char="•"/>
            </a:pPr>
            <a:r>
              <a:rPr lang="ru-RU" sz="2800" b="1" strike="noStrike" spc="-1">
                <a:solidFill>
                  <a:srgbClr val="FF0000"/>
                </a:solidFill>
                <a:latin typeface="Calibri"/>
              </a:rPr>
              <a:t>МИНИМАЛЬНОЕ КОЛИЧЕСТВО БАЛЛОВ</a:t>
            </a: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</a:pPr>
            <a:r>
              <a:rPr lang="ru-RU" sz="2800" b="1" strike="noStrike" spc="-1">
                <a:solidFill>
                  <a:srgbClr val="000000"/>
                </a:solidFill>
                <a:latin typeface="Calibri"/>
              </a:rPr>
              <a:t>   для поступающих по всем специальностям и направлениям подготовки</a:t>
            </a: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Русский язык – </a:t>
            </a:r>
            <a:r>
              <a:rPr lang="ru-RU" sz="2800" b="1" strike="noStrike" spc="-1">
                <a:solidFill>
                  <a:srgbClr val="FF0000"/>
                </a:solidFill>
                <a:latin typeface="Calibri"/>
              </a:rPr>
              <a:t>50</a:t>
            </a: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Литература – </a:t>
            </a:r>
            <a:r>
              <a:rPr lang="ru-RU" sz="2800" b="1" strike="noStrike" spc="-1">
                <a:solidFill>
                  <a:srgbClr val="FF0000"/>
                </a:solidFill>
                <a:latin typeface="Calibri"/>
              </a:rPr>
              <a:t>45 </a:t>
            </a: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</a:pPr>
            <a:r>
              <a:rPr lang="ru-RU" sz="2800" b="1" strike="noStrike" spc="-1">
                <a:solidFill>
                  <a:srgbClr val="FF0000"/>
                </a:solidFill>
                <a:latin typeface="Calibri"/>
              </a:rPr>
              <a:t>   Для поступающих по особому праву: </a:t>
            </a: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Русский язык – </a:t>
            </a:r>
            <a:r>
              <a:rPr lang="ru-RU" sz="2800" b="1" strike="noStrike" spc="-1">
                <a:solidFill>
                  <a:srgbClr val="FF0000"/>
                </a:solidFill>
                <a:latin typeface="Calibri"/>
              </a:rPr>
              <a:t>75</a:t>
            </a: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Литература – </a:t>
            </a:r>
            <a:r>
              <a:rPr lang="ru-RU" sz="2800" b="1" strike="noStrike" spc="-1">
                <a:solidFill>
                  <a:srgbClr val="FF0000"/>
                </a:solidFill>
                <a:latin typeface="Calibri"/>
              </a:rPr>
              <a:t>75 </a:t>
            </a: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3" name="TextShape 3"/>
          <p:cNvSpPr txBox="1"/>
          <p:nvPr/>
        </p:nvSpPr>
        <p:spPr>
          <a:xfrm>
            <a:off x="6200280" y="1716480"/>
            <a:ext cx="5108400" cy="4091040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txBody>
          <a:bodyPr>
            <a:norm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FF0000"/>
              </a:buClr>
              <a:buFont typeface="Arial"/>
              <a:buChar char="•"/>
            </a:pPr>
            <a:r>
              <a:rPr lang="ru-RU" sz="2800" b="1" strike="noStrike" spc="-1" dirty="0" smtClean="0">
                <a:solidFill>
                  <a:srgbClr val="FF0000"/>
                </a:solidFill>
                <a:latin typeface="Calibri"/>
              </a:rPr>
              <a:t>ФОРМА ПРОВЕДЕНИЯ ВСТУПИТЕЛЬНЫХ ИСПЫТАНИЙ</a:t>
            </a:r>
            <a:endParaRPr lang="ru-RU" sz="28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1" strike="noStrike" spc="-1" dirty="0" smtClean="0">
                <a:solidFill>
                  <a:srgbClr val="000000"/>
                </a:solidFill>
                <a:latin typeface="Calibri"/>
              </a:rPr>
              <a:t>Русский язык – диктант</a:t>
            </a:r>
            <a:endParaRPr lang="ru-RU" sz="28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1" strike="noStrike" spc="-1" dirty="0" smtClean="0">
                <a:solidFill>
                  <a:srgbClr val="000000"/>
                </a:solidFill>
                <a:latin typeface="Calibri"/>
              </a:rPr>
              <a:t>Литература – сочинение </a:t>
            </a:r>
            <a:endParaRPr lang="ru-RU" sz="28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ru-RU" sz="28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b="1" strike="noStrike" spc="-1" dirty="0" smtClean="0">
                <a:solidFill>
                  <a:srgbClr val="0070C0"/>
                </a:solidFill>
                <a:latin typeface="Calibri"/>
              </a:rPr>
              <a:t>ЭКЗАМЕНЫ  ПРОХОДЯТ В ОЧНОЙ ФОРМЕ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b="1" spc="-1" dirty="0" smtClean="0">
                <a:solidFill>
                  <a:srgbClr val="0070C0"/>
                </a:solidFill>
                <a:latin typeface="Calibri"/>
              </a:rPr>
              <a:t>В случае особых обстоятельств – в режиме </a:t>
            </a:r>
            <a:r>
              <a:rPr lang="en-US" b="1" spc="-1" dirty="0" smtClean="0">
                <a:solidFill>
                  <a:srgbClr val="0070C0"/>
                </a:solidFill>
                <a:latin typeface="Calibri"/>
              </a:rPr>
              <a:t>on-line </a:t>
            </a:r>
            <a:r>
              <a:rPr lang="ru-RU" b="1" spc="-1" dirty="0" smtClean="0">
                <a:solidFill>
                  <a:srgbClr val="0070C0"/>
                </a:solidFill>
                <a:latin typeface="Calibri"/>
              </a:rPr>
              <a:t>КОНФЕРЕНЦИИ </a:t>
            </a:r>
            <a:endParaRPr lang="ru-RU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extShape 1"/>
          <p:cNvSpPr txBox="1"/>
          <p:nvPr/>
        </p:nvSpPr>
        <p:spPr>
          <a:xfrm>
            <a:off x="1557360" y="251640"/>
            <a:ext cx="9438840" cy="9568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3200" b="1" strike="noStrike" spc="-1" dirty="0">
                <a:solidFill>
                  <a:srgbClr val="0070C0"/>
                </a:solidFill>
                <a:latin typeface="Calibri Light"/>
              </a:rPr>
              <a:t>Особенности прохождения вступительных испытаний </a:t>
            </a:r>
            <a:r>
              <a:rPr lang="ru-RU" sz="3200" b="1" strike="noStrike" spc="-1" dirty="0">
                <a:solidFill>
                  <a:srgbClr val="0070C0"/>
                </a:solidFill>
                <a:latin typeface="+mj-lt"/>
              </a:rPr>
              <a:t>творческой направленности</a:t>
            </a:r>
            <a:r>
              <a:rPr lang="ru-RU" sz="3200" b="1" strike="noStrike" spc="-1" dirty="0">
                <a:solidFill>
                  <a:srgbClr val="0070C0"/>
                </a:solidFill>
                <a:latin typeface="Calibri Light"/>
              </a:rPr>
              <a:t> </a:t>
            </a:r>
            <a:endParaRPr lang="ru-RU" sz="3200" b="1" strike="noStrike" spc="-1" dirty="0" smtClean="0">
              <a:solidFill>
                <a:srgbClr val="0070C0"/>
              </a:solidFill>
              <a:latin typeface="Calibri Light"/>
            </a:endParaRPr>
          </a:p>
          <a:p>
            <a:pPr algn="ctr">
              <a:lnSpc>
                <a:spcPct val="90000"/>
              </a:lnSpc>
            </a:pPr>
            <a:r>
              <a:rPr lang="ru-RU" sz="3200" b="1" strike="noStrike" spc="-1" dirty="0" smtClean="0">
                <a:solidFill>
                  <a:srgbClr val="0070C0"/>
                </a:solidFill>
                <a:latin typeface="Calibri Light"/>
              </a:rPr>
              <a:t>в </a:t>
            </a:r>
            <a:r>
              <a:rPr lang="ru-RU" sz="3200" b="1" strike="noStrike" spc="-1" dirty="0">
                <a:solidFill>
                  <a:srgbClr val="0070C0"/>
                </a:solidFill>
                <a:latin typeface="Calibri Light"/>
              </a:rPr>
              <a:t>дистанционном формате</a:t>
            </a:r>
            <a:endParaRPr lang="ru-RU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5" name="TextShape 2"/>
          <p:cNvSpPr txBox="1"/>
          <p:nvPr/>
        </p:nvSpPr>
        <p:spPr>
          <a:xfrm>
            <a:off x="6702120" y="1416960"/>
            <a:ext cx="5246640" cy="5189040"/>
          </a:xfrm>
          <a:prstGeom prst="rect">
            <a:avLst/>
          </a:prstGeom>
          <a:solidFill>
            <a:srgbClr val="B4C7E7"/>
          </a:solidFill>
          <a:ln>
            <a:noFill/>
          </a:ln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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Д</a:t>
            </a:r>
            <a:r>
              <a:rPr lang="ru-RU" sz="2000" b="1" strike="noStrike" spc="-1">
                <a:solidFill>
                  <a:srgbClr val="000000"/>
                </a:solidFill>
                <a:latin typeface="Calibri"/>
              </a:rPr>
              <a:t>истанционная форма проверки уровня подготовленности</a:t>
            </a: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"/>
            </a:pPr>
            <a:r>
              <a:rPr lang="ru-RU" sz="2000" b="1" strike="noStrike" spc="-1">
                <a:solidFill>
                  <a:srgbClr val="000000"/>
                </a:solidFill>
                <a:latin typeface="Calibri"/>
              </a:rPr>
              <a:t>Строгий подход к идентификации абитуриента</a:t>
            </a: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"/>
            </a:pPr>
            <a:r>
              <a:rPr lang="ru-RU" sz="2000" b="1" strike="noStrike" spc="-1">
                <a:solidFill>
                  <a:srgbClr val="000000"/>
                </a:solidFill>
                <a:latin typeface="Calibri"/>
              </a:rPr>
              <a:t>Соответствие требований к экзаменам, проводимым в режиме видеоконференции, требованиям, утвержденным для проведения вступительных испытаний очно.</a:t>
            </a: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"/>
            </a:pPr>
            <a:r>
              <a:rPr lang="ru-RU" sz="2000" b="1" strike="noStrike" spc="-1">
                <a:solidFill>
                  <a:srgbClr val="000000"/>
                </a:solidFill>
                <a:latin typeface="Calibri"/>
              </a:rPr>
              <a:t> Оценка исполнительских возможностей абитуриента по творческому портфолио</a:t>
            </a: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6" name="TextShape 3"/>
          <p:cNvSpPr txBox="1"/>
          <p:nvPr/>
        </p:nvSpPr>
        <p:spPr>
          <a:xfrm>
            <a:off x="619920" y="1416960"/>
            <a:ext cx="5656680" cy="5189040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FF0000"/>
              </a:buClr>
              <a:buFont typeface="Arial"/>
              <a:buChar char="•"/>
            </a:pPr>
            <a:r>
              <a:rPr lang="ru-RU" sz="2400" b="1" strike="noStrike" spc="-1">
                <a:solidFill>
                  <a:srgbClr val="FF0000"/>
                </a:solidFill>
                <a:latin typeface="Calibri"/>
              </a:rPr>
              <a:t>ОСНОВНЫЕ ФОРМЫ ПРОВЕРКИ УРОВНЯ ПРОФЕССИОНАЛЬНОЙ ПОДГОТОВЛЕННОСТИ АБИТУРИЕНТОВ</a:t>
            </a:r>
            <a:endParaRPr lang="ru-RU" sz="24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1" strike="noStrike" spc="-1">
                <a:solidFill>
                  <a:srgbClr val="000000"/>
                </a:solidFill>
                <a:latin typeface="Calibri"/>
              </a:rPr>
              <a:t>1. Оценка выполнения задания в режиме видеоконференции</a:t>
            </a:r>
            <a:endParaRPr lang="ru-RU" sz="24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1" strike="noStrike" spc="-1">
                <a:solidFill>
                  <a:srgbClr val="000000"/>
                </a:solidFill>
                <a:latin typeface="Calibri"/>
              </a:rPr>
              <a:t>2. Оценка творческого портфолио (видеозаписи  подготовленной программы/ фотографий живописных работ) </a:t>
            </a:r>
            <a:endParaRPr lang="ru-RU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extShape 1"/>
          <p:cNvSpPr txBox="1"/>
          <p:nvPr/>
        </p:nvSpPr>
        <p:spPr>
          <a:xfrm>
            <a:off x="1357920" y="523440"/>
            <a:ext cx="9960480" cy="594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3200" b="1" strike="noStrike" spc="-1" dirty="0">
                <a:solidFill>
                  <a:srgbClr val="0070C0"/>
                </a:solidFill>
                <a:latin typeface="Calibri Light"/>
              </a:rPr>
              <a:t>Особенности творческих испытаний в случае дистанционной формы приема </a:t>
            </a:r>
            <a:endParaRPr lang="ru-RU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8" name="TextShape 2"/>
          <p:cNvSpPr txBox="1"/>
          <p:nvPr/>
        </p:nvSpPr>
        <p:spPr>
          <a:xfrm>
            <a:off x="592560" y="1359720"/>
            <a:ext cx="5011920" cy="5215320"/>
          </a:xfrm>
          <a:prstGeom prst="rect">
            <a:avLst/>
          </a:prstGeom>
          <a:solidFill>
            <a:srgbClr val="B4C7E7"/>
          </a:solidFill>
          <a:ln>
            <a:noFill/>
          </a:ln>
        </p:spPr>
        <p:txBody>
          <a:bodyPr>
            <a:normAutofit fontScale="92000"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ru-RU" sz="2200" b="1" strike="noStrike" spc="-1">
                <a:solidFill>
                  <a:srgbClr val="FF0000"/>
                </a:solidFill>
                <a:latin typeface="Calibri"/>
              </a:rPr>
              <a:t>МУЗЫКАЛЬНЫЙ ФАКУЛЬТЕТ </a:t>
            </a:r>
            <a:endParaRPr lang="ru-RU" sz="2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</a:pPr>
            <a:r>
              <a:rPr lang="ru-RU" sz="2200" b="1" strike="noStrike" spc="-1">
                <a:solidFill>
                  <a:srgbClr val="0070C0"/>
                </a:solidFill>
                <a:latin typeface="Calibri"/>
              </a:rPr>
              <a:t>Музыкально-инструментальное искусство</a:t>
            </a:r>
            <a:endParaRPr lang="ru-RU" sz="2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</a:pPr>
            <a:r>
              <a:rPr lang="ru-RU" sz="2200" b="1" strike="noStrike" spc="-1">
                <a:solidFill>
                  <a:srgbClr val="0070C0"/>
                </a:solidFill>
                <a:latin typeface="Calibri"/>
              </a:rPr>
              <a:t>Вокальное искусство</a:t>
            </a:r>
            <a:endParaRPr lang="ru-RU" sz="2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</a:pPr>
            <a:r>
              <a:rPr lang="ru-RU" sz="2200" b="1" strike="noStrike" spc="-1">
                <a:solidFill>
                  <a:srgbClr val="0070C0"/>
                </a:solidFill>
                <a:latin typeface="Calibri"/>
              </a:rPr>
              <a:t>Искусство концертного исполнительства</a:t>
            </a:r>
            <a:endParaRPr lang="ru-RU" sz="2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201"/>
              </a:spcBef>
            </a:pPr>
            <a:r>
              <a:rPr lang="ru-RU" sz="2200" b="0" strike="noStrike" spc="-1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200" b="1" strike="noStrike" spc="-1">
                <a:solidFill>
                  <a:srgbClr val="000000"/>
                </a:solidFill>
                <a:latin typeface="Calibri"/>
              </a:rPr>
              <a:t>1.Творческое испытание (исполнение сольной программы):  </a:t>
            </a:r>
            <a:r>
              <a:rPr lang="ru-RU" sz="2200" b="0" strike="noStrike" spc="-1">
                <a:solidFill>
                  <a:srgbClr val="000000"/>
                </a:solidFill>
                <a:latin typeface="Calibri"/>
              </a:rPr>
              <a:t>Подготовка видеозаписи сольных выступлений </a:t>
            </a:r>
          </a:p>
          <a:p>
            <a:pPr>
              <a:lnSpc>
                <a:spcPct val="90000"/>
              </a:lnSpc>
              <a:spcBef>
                <a:spcPts val="201"/>
              </a:spcBef>
            </a:pPr>
            <a:r>
              <a:rPr lang="ru-RU" sz="2200" b="0" strike="noStrike" spc="-1">
                <a:solidFill>
                  <a:srgbClr val="000000"/>
                </a:solidFill>
                <a:latin typeface="Calibri"/>
              </a:rPr>
              <a:t>(в соответствии с приемными требованиями к программе) </a:t>
            </a:r>
          </a:p>
          <a:p>
            <a:pPr>
              <a:lnSpc>
                <a:spcPct val="90000"/>
              </a:lnSpc>
              <a:spcBef>
                <a:spcPts val="201"/>
              </a:spcBef>
            </a:pPr>
            <a:r>
              <a:rPr lang="ru-RU" sz="2200" b="1" strike="noStrike" spc="-1">
                <a:solidFill>
                  <a:srgbClr val="000000"/>
                </a:solidFill>
                <a:latin typeface="Calibri"/>
              </a:rPr>
              <a:t>2. Профессиональное испытание (сольфеджио)</a:t>
            </a:r>
            <a:r>
              <a:rPr lang="ru-RU" sz="2200" b="1" strike="noStrike" spc="-1">
                <a:solidFill>
                  <a:srgbClr val="0070C0"/>
                </a:solidFill>
                <a:latin typeface="Calibri"/>
              </a:rPr>
              <a:t> </a:t>
            </a:r>
            <a:r>
              <a:rPr lang="ru-RU" sz="2200" b="0" strike="noStrike" spc="-1">
                <a:solidFill>
                  <a:srgbClr val="000000"/>
                </a:solidFill>
                <a:latin typeface="Calibri"/>
              </a:rPr>
              <a:t>(</a:t>
            </a:r>
            <a:r>
              <a:rPr lang="ru-RU" sz="2200" b="0" strike="noStrike" spc="-1">
                <a:solidFill>
                  <a:srgbClr val="0070C0"/>
                </a:solidFill>
                <a:latin typeface="Calibri"/>
              </a:rPr>
              <a:t>в режиме видеоконференции в реальном времени</a:t>
            </a:r>
            <a:r>
              <a:rPr lang="ru-RU" sz="2200" b="0" strike="noStrike" spc="-1">
                <a:solidFill>
                  <a:srgbClr val="000000"/>
                </a:solidFill>
                <a:latin typeface="Calibri"/>
              </a:rPr>
              <a:t>)</a:t>
            </a:r>
            <a:r>
              <a:rPr lang="ru-RU" sz="2200" b="1" strike="noStrike" spc="-1">
                <a:solidFill>
                  <a:srgbClr val="000000"/>
                </a:solidFill>
                <a:latin typeface="Calibri"/>
              </a:rPr>
              <a:t>: Чтение с листа</a:t>
            </a:r>
            <a:r>
              <a:rPr lang="ru-RU" sz="2200" b="0" strike="noStrike" spc="-1">
                <a:solidFill>
                  <a:srgbClr val="000000"/>
                </a:solidFill>
                <a:latin typeface="Calibri"/>
              </a:rPr>
              <a:t>, </a:t>
            </a:r>
            <a:r>
              <a:rPr lang="ru-RU" sz="2200" b="1" strike="noStrike" spc="-1">
                <a:solidFill>
                  <a:srgbClr val="000000"/>
                </a:solidFill>
                <a:latin typeface="Calibri"/>
              </a:rPr>
              <a:t>пение</a:t>
            </a:r>
            <a:r>
              <a:rPr lang="ru-RU" sz="2200" b="0" strike="noStrike" spc="-1">
                <a:solidFill>
                  <a:srgbClr val="000000"/>
                </a:solidFill>
                <a:latin typeface="Calibri"/>
              </a:rPr>
              <a:t> гамм, интервалов и аккордов от звука и в тональности, гармонических оборотов, </a:t>
            </a:r>
            <a:r>
              <a:rPr lang="ru-RU" sz="2200" b="1" strike="noStrike" spc="-1">
                <a:solidFill>
                  <a:srgbClr val="000000"/>
                </a:solidFill>
                <a:latin typeface="Calibri"/>
              </a:rPr>
              <a:t>определение на слух </a:t>
            </a:r>
            <a:r>
              <a:rPr lang="ru-RU" sz="2200" b="0" strike="noStrike" spc="-1">
                <a:solidFill>
                  <a:srgbClr val="000000"/>
                </a:solidFill>
                <a:latin typeface="Calibri"/>
              </a:rPr>
              <a:t>интервалов, аккордов, гармонической последовательности в объеме периода или предложения</a:t>
            </a: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ru-RU" sz="2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9" name="TextShape 3"/>
          <p:cNvSpPr txBox="1"/>
          <p:nvPr/>
        </p:nvSpPr>
        <p:spPr>
          <a:xfrm>
            <a:off x="5604840" y="1359720"/>
            <a:ext cx="5994000" cy="5215320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2000" b="1" strike="noStrike" spc="-1" dirty="0">
                <a:solidFill>
                  <a:srgbClr val="0070C0"/>
                </a:solidFill>
                <a:latin typeface="Calibri"/>
              </a:rPr>
              <a:t>Музыкознание и музыкально-прикладное искусство 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80000"/>
              </a:lnSpc>
            </a:pPr>
            <a:r>
              <a:rPr lang="ru-RU" sz="2000" b="1" strike="noStrike" spc="-1" dirty="0">
                <a:solidFill>
                  <a:srgbClr val="FF0000"/>
                </a:solidFill>
                <a:latin typeface="Calibri"/>
              </a:rPr>
              <a:t>ОТЛИЧИЕ: 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8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Calibri"/>
              </a:rPr>
              <a:t>1. Творческое испытание (расшифровка, исполнение народных песен): расшифровка </a:t>
            </a:r>
            <a:r>
              <a:rPr lang="ru-RU" sz="2000" b="1" strike="noStrike" spc="-1" dirty="0">
                <a:solidFill>
                  <a:srgbClr val="0070C0"/>
                </a:solidFill>
                <a:latin typeface="Calibri"/>
              </a:rPr>
              <a:t>-  </a:t>
            </a:r>
            <a:r>
              <a:rPr lang="ru-RU" sz="2000" b="0" strike="noStrike" spc="-1" dirty="0">
                <a:solidFill>
                  <a:srgbClr val="0070C0"/>
                </a:solidFill>
                <a:latin typeface="Calibri"/>
              </a:rPr>
              <a:t>в режиме видеоконференции в реальном времени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;</a:t>
            </a:r>
          </a:p>
          <a:p>
            <a:pPr>
              <a:lnSpc>
                <a:spcPct val="8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Оценка исполнения народных песен – по 2 видеозаписям</a:t>
            </a:r>
            <a:r>
              <a:rPr lang="ru-RU" sz="2000" b="0" strike="noStrike" spc="-1" dirty="0">
                <a:solidFill>
                  <a:srgbClr val="0070C0"/>
                </a:solidFill>
                <a:latin typeface="Calibri"/>
              </a:rPr>
              <a:t>.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8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Подготовить видеозапись (не более 4 мин.), демонстрирующую уровень владения игрой на фортепиано.</a:t>
            </a:r>
          </a:p>
          <a:p>
            <a:pPr>
              <a:lnSpc>
                <a:spcPct val="80000"/>
              </a:lnSpc>
            </a:pPr>
            <a:r>
              <a:rPr lang="ru-RU" sz="2000" b="1" strike="noStrike" spc="-1" dirty="0">
                <a:solidFill>
                  <a:srgbClr val="0070C0"/>
                </a:solidFill>
                <a:latin typeface="Calibri"/>
              </a:rPr>
              <a:t>Музыковедение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80000"/>
              </a:lnSpc>
            </a:pPr>
            <a:r>
              <a:rPr lang="ru-RU" sz="2000" b="1" strike="noStrike" spc="-1" dirty="0">
                <a:solidFill>
                  <a:srgbClr val="FF0000"/>
                </a:solidFill>
                <a:latin typeface="Calibri"/>
              </a:rPr>
              <a:t>ОТЛИЧИЕ: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8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Calibri"/>
              </a:rPr>
              <a:t>1. Творческое испытание – сольфеджио и гармония  устно (</a:t>
            </a:r>
            <a:r>
              <a:rPr lang="ru-RU" sz="2000" b="0" strike="noStrike" spc="-1" dirty="0">
                <a:solidFill>
                  <a:srgbClr val="0070C0"/>
                </a:solidFill>
                <a:latin typeface="Calibri"/>
              </a:rPr>
              <a:t>в режиме видеоконференции в реальном времени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) </a:t>
            </a:r>
            <a:r>
              <a:rPr lang="ru-RU" sz="2000" b="1" strike="noStrike" spc="-1" dirty="0">
                <a:solidFill>
                  <a:srgbClr val="000000"/>
                </a:solidFill>
                <a:latin typeface="Calibri"/>
              </a:rPr>
              <a:t>;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8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Calibri"/>
              </a:rPr>
              <a:t>2. Профессиональное испытание (музыкальная литература) – музыковедческое эссе на предложенную тему (</a:t>
            </a:r>
            <a:r>
              <a:rPr lang="ru-RU" sz="2000" b="0" strike="noStrike" spc="-1" dirty="0">
                <a:solidFill>
                  <a:srgbClr val="0070C0"/>
                </a:solidFill>
                <a:latin typeface="Calibri"/>
              </a:rPr>
              <a:t>в режиме видеоконференции в реальном времени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)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Shape 1"/>
          <p:cNvSpPr txBox="1"/>
          <p:nvPr/>
        </p:nvSpPr>
        <p:spPr>
          <a:xfrm>
            <a:off x="1415480" y="339480"/>
            <a:ext cx="8929840" cy="713256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100000"/>
              </a:lnSpc>
            </a:pPr>
            <a:r>
              <a:rPr dirty="0"/>
              <a:t/>
            </a:r>
            <a:br>
              <a:rPr dirty="0"/>
            </a:br>
            <a:r>
              <a:rPr sz="9600" dirty="0">
                <a:latin typeface="+mj-lt"/>
              </a:rPr>
              <a:t/>
            </a:r>
            <a:br>
              <a:rPr sz="9600" dirty="0">
                <a:latin typeface="+mj-lt"/>
              </a:rPr>
            </a:br>
            <a:r>
              <a:rPr lang="ru-RU" sz="9600" b="1" strike="noStrike" spc="-1" dirty="0">
                <a:solidFill>
                  <a:srgbClr val="0070C0"/>
                </a:solidFill>
                <a:latin typeface="+mj-lt"/>
              </a:rPr>
              <a:t>Особенности творческих испытаний </a:t>
            </a:r>
            <a:r>
              <a:rPr sz="9600" dirty="0">
                <a:latin typeface="+mj-lt"/>
              </a:rPr>
              <a:t/>
            </a:r>
            <a:br>
              <a:rPr sz="9600" dirty="0">
                <a:latin typeface="+mj-lt"/>
              </a:rPr>
            </a:br>
            <a:r>
              <a:rPr lang="ru-RU" sz="9600" b="1" strike="noStrike" spc="-1" dirty="0">
                <a:solidFill>
                  <a:srgbClr val="0070C0"/>
                </a:solidFill>
                <a:latin typeface="+mj-lt"/>
              </a:rPr>
              <a:t>в дистанционной форме</a:t>
            </a:r>
            <a:r>
              <a:rPr sz="9600" dirty="0">
                <a:latin typeface="+mj-lt"/>
              </a:rPr>
              <a:t/>
            </a:r>
            <a:br>
              <a:rPr sz="9600" dirty="0">
                <a:latin typeface="+mj-lt"/>
              </a:rPr>
            </a:br>
            <a:endParaRPr lang="ru-RU" sz="9600" b="0" strike="noStrike" spc="-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51" name="TextShape 2"/>
          <p:cNvSpPr txBox="1"/>
          <p:nvPr/>
        </p:nvSpPr>
        <p:spPr>
          <a:xfrm>
            <a:off x="759240" y="1419480"/>
            <a:ext cx="5094000" cy="5042880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txBody>
          <a:bodyPr>
            <a:normAutofit fontScale="32500" lnSpcReduction="20000"/>
          </a:bodyPr>
          <a:lstStyle/>
          <a:p>
            <a:pPr marL="228600" indent="-228240">
              <a:lnSpc>
                <a:spcPct val="90000"/>
              </a:lnSpc>
              <a:buClr>
                <a:srgbClr val="FF0000"/>
              </a:buClr>
              <a:buFont typeface="Arial"/>
              <a:buChar char="•"/>
            </a:pPr>
            <a:r>
              <a:rPr lang="ru-RU" sz="8000" b="1" strike="noStrike" spc="-1" dirty="0">
                <a:solidFill>
                  <a:srgbClr val="FF0000"/>
                </a:solidFill>
                <a:latin typeface="Calibri"/>
              </a:rPr>
              <a:t>ТЕАТРАЛЬНЫЙ ФАКУЛЬТЕТ</a:t>
            </a:r>
            <a:endParaRPr lang="ru-RU" sz="80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8000" b="1" strike="noStrike" spc="-1" dirty="0">
                <a:solidFill>
                  <a:srgbClr val="000000"/>
                </a:solidFill>
                <a:latin typeface="Calibri"/>
              </a:rPr>
              <a:t>1 . Подготовить и прислать запись </a:t>
            </a:r>
            <a:r>
              <a:rPr lang="ru-RU" sz="8000" b="1" strike="noStrike" spc="-1" dirty="0" smtClean="0">
                <a:solidFill>
                  <a:srgbClr val="000000"/>
                </a:solidFill>
                <a:latin typeface="Calibri"/>
              </a:rPr>
              <a:t>исполнения </a:t>
            </a:r>
            <a:r>
              <a:rPr lang="ru-RU" sz="8000" b="1" strike="noStrike" spc="-1" dirty="0">
                <a:solidFill>
                  <a:srgbClr val="000000"/>
                </a:solidFill>
                <a:latin typeface="Calibri"/>
              </a:rPr>
              <a:t>программы </a:t>
            </a:r>
            <a:r>
              <a:rPr lang="ru-RU" sz="8000" b="0" strike="noStrike" spc="-1" dirty="0">
                <a:solidFill>
                  <a:srgbClr val="000000"/>
                </a:solidFill>
                <a:latin typeface="Calibri"/>
              </a:rPr>
              <a:t>(чтение  наизусть: стихи, проза, басня) </a:t>
            </a:r>
          </a:p>
          <a:p>
            <a:pPr>
              <a:lnSpc>
                <a:spcPct val="90000"/>
              </a:lnSpc>
            </a:pPr>
            <a:endParaRPr lang="ru-RU" sz="8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</a:pPr>
            <a:r>
              <a:rPr lang="ru-RU" sz="8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8000" b="1" strike="noStrike" spc="-1" dirty="0" smtClean="0">
                <a:solidFill>
                  <a:srgbClr val="000000"/>
                </a:solidFill>
                <a:latin typeface="Calibri"/>
              </a:rPr>
              <a:t>2 </a:t>
            </a:r>
            <a:r>
              <a:rPr lang="ru-RU" sz="8000" b="1" strike="noStrike" spc="-1" dirty="0">
                <a:solidFill>
                  <a:srgbClr val="000000"/>
                </a:solidFill>
                <a:latin typeface="Calibri"/>
              </a:rPr>
              <a:t>. Мастерство актера и исполнение пластических этюдов</a:t>
            </a:r>
            <a:endParaRPr lang="ru-RU" sz="80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8000" b="0" strike="noStrike" spc="-1" dirty="0">
                <a:solidFill>
                  <a:srgbClr val="000000"/>
                </a:solidFill>
                <a:latin typeface="Calibri"/>
              </a:rPr>
              <a:t>(</a:t>
            </a:r>
            <a:r>
              <a:rPr lang="ru-RU" sz="8000" b="0" strike="noStrike" spc="-1" dirty="0">
                <a:solidFill>
                  <a:srgbClr val="0070C0"/>
                </a:solidFill>
                <a:latin typeface="Calibri"/>
              </a:rPr>
              <a:t>выполнение простых одиночных упражнений предложенных педагогом в режиме видеоконференции в реальном времени</a:t>
            </a:r>
            <a:r>
              <a:rPr lang="ru-RU" sz="8000" b="0" strike="noStrike" spc="-1" dirty="0">
                <a:solidFill>
                  <a:srgbClr val="000000"/>
                </a:solidFill>
                <a:latin typeface="Calibri"/>
              </a:rPr>
              <a:t>) </a:t>
            </a:r>
          </a:p>
          <a:p>
            <a:pPr>
              <a:lnSpc>
                <a:spcPct val="90000"/>
              </a:lnSpc>
            </a:pPr>
            <a:endParaRPr lang="ru-RU" sz="8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</a:pPr>
            <a:endParaRPr lang="ru-RU" sz="8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ru-RU" sz="8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2" name="TextShape 3"/>
          <p:cNvSpPr txBox="1"/>
          <p:nvPr/>
        </p:nvSpPr>
        <p:spPr>
          <a:xfrm>
            <a:off x="6095880" y="1419480"/>
            <a:ext cx="5578560" cy="5010120"/>
          </a:xfrm>
          <a:prstGeom prst="rect">
            <a:avLst/>
          </a:prstGeom>
          <a:solidFill>
            <a:srgbClr val="B4C7E7"/>
          </a:solidFill>
          <a:ln>
            <a:noFill/>
          </a:ln>
        </p:spPr>
        <p:txBody>
          <a:bodyPr>
            <a:normAutofit fontScale="25000" lnSpcReduction="20000"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FF0000"/>
              </a:buClr>
              <a:buFont typeface="Arial"/>
              <a:buChar char="•"/>
            </a:pPr>
            <a:r>
              <a:rPr lang="ru-RU" sz="8000" b="1" strike="noStrike" spc="-1" dirty="0">
                <a:solidFill>
                  <a:srgbClr val="FF0000"/>
                </a:solidFill>
                <a:latin typeface="Calibri"/>
              </a:rPr>
              <a:t>ФАКУЛЬТЕТ ЖИВОПИСИ</a:t>
            </a:r>
            <a:endParaRPr lang="ru-RU" sz="80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8000" b="1" strike="noStrike" spc="-1" dirty="0">
                <a:solidFill>
                  <a:srgbClr val="000000"/>
                </a:solidFill>
                <a:latin typeface="Calibri"/>
              </a:rPr>
              <a:t>1. Оценка творческого портфолио:</a:t>
            </a:r>
            <a:endParaRPr lang="ru-RU" sz="80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7200" b="0" strike="noStrike" spc="-1" dirty="0">
                <a:solidFill>
                  <a:srgbClr val="000000"/>
                </a:solidFill>
                <a:latin typeface="Calibri"/>
              </a:rPr>
              <a:t>Рисунок головы натурщика (50х40, бумага, карандаш)</a:t>
            </a:r>
            <a:r>
              <a:rPr dirty="0"/>
              <a:t/>
            </a:r>
            <a:br>
              <a:rPr dirty="0"/>
            </a:br>
            <a:r>
              <a:rPr lang="ru-RU" sz="7200" b="0" strike="noStrike" spc="-1" dirty="0">
                <a:solidFill>
                  <a:srgbClr val="000000"/>
                </a:solidFill>
                <a:latin typeface="Calibri"/>
              </a:rPr>
              <a:t>Рисунок обнаженной фигуры (А2, бумага, карандаш)</a:t>
            </a:r>
            <a:r>
              <a:rPr dirty="0"/>
              <a:t/>
            </a:r>
            <a:br>
              <a:rPr dirty="0"/>
            </a:br>
            <a:r>
              <a:rPr lang="ru-RU" sz="7200" b="0" strike="noStrike" spc="-1" dirty="0">
                <a:solidFill>
                  <a:srgbClr val="000000"/>
                </a:solidFill>
                <a:latin typeface="Calibri"/>
              </a:rPr>
              <a:t>Этюд головы натурщика (50х40, холст, масло)</a:t>
            </a:r>
            <a:r>
              <a:rPr dirty="0"/>
              <a:t/>
            </a:r>
            <a:br>
              <a:rPr dirty="0"/>
            </a:br>
            <a:r>
              <a:rPr lang="ru-RU" sz="7200" b="0" strike="noStrike" spc="-1" dirty="0">
                <a:solidFill>
                  <a:srgbClr val="000000"/>
                </a:solidFill>
                <a:latin typeface="Calibri"/>
              </a:rPr>
              <a:t>Этюд портрета с руками (60х40, холст, масло)</a:t>
            </a:r>
            <a:r>
              <a:rPr dirty="0"/>
              <a:t/>
            </a:r>
            <a:br>
              <a:rPr dirty="0"/>
            </a:br>
            <a:r>
              <a:rPr lang="ru-RU" sz="7200" b="0" strike="noStrike" spc="-1" dirty="0">
                <a:solidFill>
                  <a:srgbClr val="000000"/>
                </a:solidFill>
                <a:latin typeface="Calibri"/>
              </a:rPr>
              <a:t>Этюд обнаженной фигуры (70х50, холст, масло.)</a:t>
            </a:r>
            <a:r>
              <a:rPr dirty="0"/>
              <a:t/>
            </a:r>
            <a:br>
              <a:rPr dirty="0"/>
            </a:br>
            <a:r>
              <a:rPr lang="ru-RU" sz="7200" b="0" strike="noStrike" spc="-1" dirty="0">
                <a:solidFill>
                  <a:srgbClr val="000000"/>
                </a:solidFill>
                <a:latin typeface="Calibri"/>
              </a:rPr>
              <a:t>Цветовой эскиз композиции (40 по большей стороне, масло, акрил, гуашь на выбор).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8000" b="1" strike="noStrike" spc="-1" dirty="0">
                <a:solidFill>
                  <a:srgbClr val="000000"/>
                </a:solidFill>
                <a:latin typeface="Calibri"/>
              </a:rPr>
              <a:t>Или </a:t>
            </a:r>
            <a:endParaRPr lang="ru-RU" sz="80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8000" b="1" strike="noStrike" spc="-1" dirty="0">
                <a:solidFill>
                  <a:srgbClr val="000000"/>
                </a:solidFill>
                <a:latin typeface="Calibri"/>
              </a:rPr>
              <a:t>Живопись </a:t>
            </a:r>
            <a:r>
              <a:rPr lang="ru-RU" sz="8000" b="0" strike="noStrike" spc="-1" dirty="0">
                <a:solidFill>
                  <a:srgbClr val="000000"/>
                </a:solidFill>
                <a:latin typeface="Calibri"/>
              </a:rPr>
              <a:t>- Выполнение портрета (холст масло) (</a:t>
            </a:r>
            <a:r>
              <a:rPr lang="ru-RU" sz="8000" b="0" strike="noStrike" spc="-1" dirty="0">
                <a:solidFill>
                  <a:srgbClr val="0070C0"/>
                </a:solidFill>
                <a:latin typeface="Calibri"/>
              </a:rPr>
              <a:t>в режиме видеоконференции в реальном времени)</a:t>
            </a:r>
            <a:endParaRPr lang="ru-RU" sz="80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8000" b="1" strike="noStrike" spc="-1" dirty="0">
                <a:solidFill>
                  <a:srgbClr val="000000"/>
                </a:solidFill>
                <a:latin typeface="Calibri"/>
              </a:rPr>
              <a:t>2. Композиция – постановочное задание </a:t>
            </a:r>
            <a:r>
              <a:rPr lang="ru-RU" sz="8000" b="0" strike="noStrike" spc="-1" dirty="0">
                <a:solidFill>
                  <a:srgbClr val="000000"/>
                </a:solidFill>
                <a:latin typeface="Calibri"/>
              </a:rPr>
              <a:t>(</a:t>
            </a:r>
            <a:r>
              <a:rPr lang="ru-RU" sz="8000" b="0" strike="noStrike" spc="-1" dirty="0">
                <a:solidFill>
                  <a:srgbClr val="0070C0"/>
                </a:solidFill>
                <a:latin typeface="Calibri"/>
              </a:rPr>
              <a:t>в режиме видеоконференции в реальном времени)</a:t>
            </a:r>
            <a:endParaRPr lang="ru-RU" sz="8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ru-RU" sz="80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TextShape 1"/>
          <p:cNvSpPr txBox="1"/>
          <p:nvPr/>
        </p:nvSpPr>
        <p:spPr>
          <a:xfrm>
            <a:off x="838080" y="365040"/>
            <a:ext cx="10515240" cy="6782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lnSpcReduction="10000"/>
          </a:bodyPr>
          <a:lstStyle/>
          <a:p>
            <a:pPr algn="ctr">
              <a:lnSpc>
                <a:spcPct val="90000"/>
              </a:lnSpc>
            </a:pPr>
            <a:r>
              <a:rPr lang="ru-RU" sz="4400" b="1" strike="noStrike" spc="-1">
                <a:solidFill>
                  <a:srgbClr val="0070C0"/>
                </a:solidFill>
                <a:latin typeface="Calibri Light"/>
              </a:rPr>
              <a:t>Кто набирает в 2023 году курс?</a:t>
            </a: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4" name="TextShape 2"/>
          <p:cNvSpPr txBox="1"/>
          <p:nvPr/>
        </p:nvSpPr>
        <p:spPr>
          <a:xfrm>
            <a:off x="838080" y="1155960"/>
            <a:ext cx="5181120" cy="5020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lang="ru-RU" sz="2800" b="1" strike="noStrike" spc="-1">
                <a:solidFill>
                  <a:srgbClr val="0070C0"/>
                </a:solidFill>
                <a:latin typeface="Calibri"/>
              </a:rPr>
              <a:t>Театральный факультет</a:t>
            </a: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5" name="TextShape 3"/>
          <p:cNvSpPr txBox="1"/>
          <p:nvPr/>
        </p:nvSpPr>
        <p:spPr>
          <a:xfrm>
            <a:off x="6172200" y="1155960"/>
            <a:ext cx="5181120" cy="5020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ru-RU" sz="3200" b="1" strike="noStrike" spc="-1" dirty="0">
                <a:solidFill>
                  <a:srgbClr val="000000"/>
                </a:solidFill>
                <a:latin typeface="Calibri"/>
              </a:rPr>
              <a:t>Художественный руководитель курса -  </a:t>
            </a:r>
            <a:endParaRPr lang="ru-RU" sz="32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</a:pPr>
            <a:r>
              <a:rPr lang="ru-RU" sz="2800" b="1" strike="noStrike" spc="-1" dirty="0" err="1">
                <a:solidFill>
                  <a:srgbClr val="000000"/>
                </a:solidFill>
                <a:latin typeface="Calibri"/>
              </a:rPr>
              <a:t>Сисикина</a:t>
            </a:r>
            <a:r>
              <a:rPr lang="ru-RU" sz="2800" b="1" strike="noStrike" spc="-1" dirty="0">
                <a:solidFill>
                  <a:srgbClr val="000000"/>
                </a:solidFill>
                <a:latin typeface="Calibri"/>
              </a:rPr>
              <a:t> Ирина </a:t>
            </a:r>
            <a:r>
              <a:rPr lang="ru-RU" sz="2800" b="1" strike="noStrike" spc="-1" dirty="0" smtClean="0">
                <a:solidFill>
                  <a:srgbClr val="000000"/>
                </a:solidFill>
                <a:latin typeface="Calibri"/>
              </a:rPr>
              <a:t>Борисовна 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Calibri"/>
              </a:rPr>
              <a:t>- 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</a:pPr>
            <a:endParaRPr lang="ru-RU" sz="2800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</a:pPr>
            <a:r>
              <a:rPr lang="ru-RU" sz="2800" spc="-1" dirty="0">
                <a:solidFill>
                  <a:srgbClr val="000000"/>
                </a:solidFill>
                <a:latin typeface="Calibri"/>
              </a:rPr>
              <a:t>п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Calibri"/>
              </a:rPr>
              <a:t>рофессор, 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</a:pPr>
            <a:r>
              <a:rPr lang="ru-RU" sz="2800" b="0" strike="noStrike" spc="-1" dirty="0" smtClean="0">
                <a:solidFill>
                  <a:srgbClr val="000000"/>
                </a:solidFill>
                <a:latin typeface="Calibri"/>
              </a:rPr>
              <a:t>заведующая кафедрой мастерства актера</a:t>
            </a:r>
            <a:endParaRPr lang="ru-RU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26" name="Picture 2" descr="C:\Users\O.Fedorovskaya\Desktop\sisikina_i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80" y="1791224"/>
            <a:ext cx="4321816" cy="432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TextShape 1"/>
          <p:cNvSpPr txBox="1"/>
          <p:nvPr/>
        </p:nvSpPr>
        <p:spPr>
          <a:xfrm>
            <a:off x="838080" y="336600"/>
            <a:ext cx="10515240" cy="8190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ru-RU" sz="3600" b="1" strike="noStrike" spc="-1">
                <a:solidFill>
                  <a:srgbClr val="0070C0"/>
                </a:solidFill>
                <a:latin typeface="Calibri Light"/>
              </a:rPr>
              <a:t>Кто набирает в 2023 году курс ?</a:t>
            </a:r>
            <a:endParaRPr lang="ru-RU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9" name="TextShape 2"/>
          <p:cNvSpPr txBox="1"/>
          <p:nvPr/>
        </p:nvSpPr>
        <p:spPr>
          <a:xfrm>
            <a:off x="838080" y="1155960"/>
            <a:ext cx="430272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lang="ru-RU" sz="2800" b="1" strike="noStrike" spc="-1">
                <a:solidFill>
                  <a:srgbClr val="0070C0"/>
                </a:solidFill>
                <a:latin typeface="Calibri"/>
              </a:rPr>
              <a:t>Факультет живописи</a:t>
            </a: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0" name="TextShape 3"/>
          <p:cNvSpPr txBox="1"/>
          <p:nvPr/>
        </p:nvSpPr>
        <p:spPr>
          <a:xfrm>
            <a:off x="4799856" y="1052736"/>
            <a:ext cx="7087197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800" b="1" strike="noStrike" spc="-1" dirty="0">
                <a:solidFill>
                  <a:srgbClr val="000000"/>
                </a:solidFill>
                <a:latin typeface="Calibri"/>
              </a:rPr>
              <a:t>Художественный руководитель курса –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Calibri"/>
              </a:rPr>
              <a:t>Кострюков</a:t>
            </a:r>
            <a:r>
              <a:rPr lang="ru-RU" sz="2800" b="1" strike="noStrike" spc="-1" dirty="0">
                <a:solidFill>
                  <a:srgbClr val="000000"/>
                </a:solidFill>
                <a:latin typeface="Calibri"/>
              </a:rPr>
              <a:t> Евгений Александрович</a:t>
            </a:r>
            <a:r>
              <a:rPr lang="ru-RU" sz="2800" b="0" strike="noStrike" spc="-1" dirty="0">
                <a:solidFill>
                  <a:srgbClr val="000000"/>
                </a:solidFill>
                <a:latin typeface="Calibri"/>
              </a:rPr>
              <a:t>,</a:t>
            </a: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 dirty="0">
                <a:solidFill>
                  <a:srgbClr val="000000"/>
                </a:solidFill>
                <a:latin typeface="Calibri"/>
              </a:rPr>
              <a:t>Член Союза художников РФ,</a:t>
            </a: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 dirty="0" smtClean="0">
                <a:solidFill>
                  <a:srgbClr val="000000"/>
                </a:solidFill>
                <a:latin typeface="Calibri"/>
              </a:rPr>
              <a:t>Декан факультета </a:t>
            </a:r>
            <a:r>
              <a:rPr lang="ru-RU" sz="2800" b="0" strike="noStrike" spc="-1" dirty="0">
                <a:solidFill>
                  <a:srgbClr val="000000"/>
                </a:solidFill>
                <a:latin typeface="Calibri"/>
              </a:rPr>
              <a:t>живописи, </a:t>
            </a:r>
            <a:endParaRPr lang="ru-RU" sz="28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 dirty="0" smtClean="0">
                <a:solidFill>
                  <a:srgbClr val="000000"/>
                </a:solidFill>
                <a:latin typeface="Calibri"/>
              </a:rPr>
              <a:t>участник </a:t>
            </a:r>
            <a:endParaRPr lang="ru-RU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100000"/>
              </a:lnSpc>
            </a:pPr>
            <a:r>
              <a:rPr lang="ru-RU" sz="2800" b="0" strike="noStrike" spc="-1" dirty="0">
                <a:solidFill>
                  <a:srgbClr val="000000"/>
                </a:solidFill>
                <a:latin typeface="Calibri"/>
              </a:rPr>
              <a:t>всероссийских и </a:t>
            </a:r>
          </a:p>
          <a:p>
            <a:pPr marL="228600" indent="-228240">
              <a:lnSpc>
                <a:spcPct val="100000"/>
              </a:lnSpc>
            </a:pPr>
            <a:r>
              <a:rPr lang="ru-RU" sz="2800" b="0" strike="noStrike" spc="-1" dirty="0">
                <a:solidFill>
                  <a:srgbClr val="000000"/>
                </a:solidFill>
                <a:latin typeface="Calibri"/>
              </a:rPr>
              <a:t>международных </a:t>
            </a:r>
          </a:p>
          <a:p>
            <a:pPr marL="228600" indent="-228240">
              <a:lnSpc>
                <a:spcPct val="100000"/>
              </a:lnSpc>
            </a:pPr>
            <a:r>
              <a:rPr lang="ru-RU" sz="2800" b="0" strike="noStrike" spc="-1" dirty="0">
                <a:solidFill>
                  <a:srgbClr val="000000"/>
                </a:solidFill>
                <a:latin typeface="Calibri"/>
              </a:rPr>
              <a:t>выставок</a:t>
            </a:r>
          </a:p>
        </p:txBody>
      </p:sp>
      <p:pic>
        <p:nvPicPr>
          <p:cNvPr id="2050" name="Picture 2" descr="C:\Users\O.Fedorovskaya\Desktop\Кострюков Евгений Александрович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3" y="1628800"/>
            <a:ext cx="4491591" cy="449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O.Fedorovskaya\Desktop\ima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099" y="3068960"/>
            <a:ext cx="4546960" cy="373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ru-RU" sz="3200" b="1" strike="noStrike" spc="-1">
                <a:solidFill>
                  <a:srgbClr val="0070C0"/>
                </a:solidFill>
                <a:latin typeface="Calibri Light"/>
              </a:rPr>
              <a:t>ФИНАНСОВЫЕ ЗАТРАТЫ</a:t>
            </a: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3" name="TextShape 2"/>
          <p:cNvSpPr txBox="1"/>
          <p:nvPr/>
        </p:nvSpPr>
        <p:spPr>
          <a:xfrm>
            <a:off x="838080" y="1628800"/>
            <a:ext cx="5181120" cy="4350960"/>
          </a:xfrm>
          <a:prstGeom prst="rect">
            <a:avLst/>
          </a:prstGeom>
          <a:solidFill>
            <a:srgbClr val="B4C7E7"/>
          </a:solidFill>
          <a:ln>
            <a:noFill/>
          </a:ln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ru-RU" sz="2400" b="1" strike="noStrike" spc="-1" dirty="0">
                <a:solidFill>
                  <a:srgbClr val="FF0000"/>
                </a:solidFill>
                <a:latin typeface="Calibri"/>
              </a:rPr>
              <a:t>Стоимость обучения в 2023 году</a:t>
            </a:r>
            <a:r>
              <a:rPr lang="ru-RU" sz="2800" b="0" strike="noStrike" spc="-1" dirty="0">
                <a:solidFill>
                  <a:srgbClr val="000000"/>
                </a:solidFill>
                <a:latin typeface="Calibri"/>
              </a:rPr>
              <a:t>: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1" strike="noStrike" spc="-1" dirty="0">
                <a:solidFill>
                  <a:srgbClr val="000000"/>
                </a:solidFill>
                <a:latin typeface="Calibri"/>
              </a:rPr>
              <a:t>Для граждан РФ и стран СНГ</a:t>
            </a:r>
            <a:r>
              <a:rPr lang="ru-RU" sz="2800" b="0" strike="noStrike" spc="-1" dirty="0">
                <a:solidFill>
                  <a:srgbClr val="000000"/>
                </a:solidFill>
                <a:latin typeface="Calibri"/>
              </a:rPr>
              <a:t>, поступающих на программы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Calibri"/>
              </a:rPr>
              <a:t>бакалавриата</a:t>
            </a:r>
            <a:r>
              <a:rPr lang="ru-RU" sz="2800" b="0" strike="noStrike" spc="-1" dirty="0">
                <a:solidFill>
                  <a:srgbClr val="000000"/>
                </a:solidFill>
                <a:latin typeface="Calibri"/>
              </a:rPr>
              <a:t> и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Calibri"/>
              </a:rPr>
              <a:t>специалитета</a:t>
            </a:r>
            <a:r>
              <a:rPr lang="ru-RU" sz="2800" b="0" strike="noStrike" spc="-1" dirty="0">
                <a:solidFill>
                  <a:srgbClr val="000000"/>
                </a:solidFill>
                <a:latin typeface="Calibri"/>
              </a:rPr>
              <a:t> – </a:t>
            </a:r>
            <a:r>
              <a:rPr lang="ru-RU" sz="2800" b="1" strike="noStrike" spc="-1" dirty="0">
                <a:solidFill>
                  <a:srgbClr val="4472C4"/>
                </a:solidFill>
                <a:latin typeface="Calibri"/>
              </a:rPr>
              <a:t>212 950 руб. в год</a:t>
            </a:r>
            <a:endParaRPr lang="ru-RU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 dirty="0">
                <a:solidFill>
                  <a:srgbClr val="000000"/>
                </a:solidFill>
                <a:latin typeface="Calibri"/>
              </a:rPr>
              <a:t>Для иных иностранных граждан – </a:t>
            </a:r>
            <a:r>
              <a:rPr lang="ru-RU" sz="2800" b="1" strike="noStrike" spc="-1" dirty="0">
                <a:solidFill>
                  <a:srgbClr val="4472C4"/>
                </a:solidFill>
                <a:latin typeface="Calibri"/>
              </a:rPr>
              <a:t>250 000 в год</a:t>
            </a:r>
            <a:endParaRPr lang="ru-RU" sz="2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ru-RU" sz="2400" b="1" strike="noStrike" spc="-1" dirty="0">
                <a:solidFill>
                  <a:srgbClr val="FF0000"/>
                </a:solidFill>
                <a:latin typeface="Calibri"/>
              </a:rPr>
              <a:t>Стоимость потребительской корзины в Воронежской области</a:t>
            </a:r>
            <a:r>
              <a:rPr lang="ru-RU" sz="2800" b="0" strike="noStrike" spc="-1" dirty="0">
                <a:solidFill>
                  <a:srgbClr val="000000"/>
                </a:solidFill>
                <a:latin typeface="Calibri"/>
              </a:rPr>
              <a:t>: </a:t>
            </a: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ru-RU" sz="2800" b="1" strike="noStrike" spc="-1" dirty="0">
                <a:solidFill>
                  <a:srgbClr val="4472C4"/>
                </a:solidFill>
                <a:latin typeface="Calibri"/>
              </a:rPr>
              <a:t>11724 руб. в месяц</a:t>
            </a:r>
            <a:endParaRPr lang="ru-RU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4" name="TextShape 3"/>
          <p:cNvSpPr txBox="1"/>
          <p:nvPr/>
        </p:nvSpPr>
        <p:spPr>
          <a:xfrm>
            <a:off x="6187792" y="1617600"/>
            <a:ext cx="5181120" cy="4350960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txBody>
          <a:bodyPr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ru-RU" sz="2400" b="1" strike="noStrike" spc="-1" dirty="0">
                <a:solidFill>
                  <a:srgbClr val="FF0000"/>
                </a:solidFill>
                <a:latin typeface="Calibri"/>
              </a:rPr>
              <a:t>Стоимость проживания в общежитии в 2022-2023 г. </a:t>
            </a:r>
            <a:endParaRPr lang="ru-RU" sz="24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ru-RU" sz="2400" b="1" strike="noStrike" spc="-1" dirty="0">
                <a:solidFill>
                  <a:srgbClr val="FF0000"/>
                </a:solidFill>
                <a:latin typeface="Calibri"/>
              </a:rPr>
              <a:t>(в 2023 г. возможно небольшое повышение)</a:t>
            </a:r>
            <a:r>
              <a:rPr lang="ru-RU" sz="2800" b="0" strike="noStrike" spc="-1" dirty="0">
                <a:solidFill>
                  <a:srgbClr val="FF0000"/>
                </a:solidFill>
                <a:latin typeface="Calibri"/>
              </a:rPr>
              <a:t>:</a:t>
            </a:r>
            <a:endParaRPr lang="ru-RU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 dirty="0">
                <a:solidFill>
                  <a:srgbClr val="000000"/>
                </a:solidFill>
                <a:latin typeface="Calibri"/>
              </a:rPr>
              <a:t>Для лиц, обучающихся на бюджетной основе – </a:t>
            </a:r>
            <a:r>
              <a:rPr lang="ru-RU" sz="2800" b="1" strike="noStrike" spc="-1" dirty="0">
                <a:solidFill>
                  <a:srgbClr val="4472C4"/>
                </a:solidFill>
                <a:latin typeface="Calibri"/>
              </a:rPr>
              <a:t>600 руб. в месяц</a:t>
            </a:r>
            <a:endParaRPr lang="ru-RU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 dirty="0">
                <a:solidFill>
                  <a:srgbClr val="000000"/>
                </a:solidFill>
                <a:latin typeface="Calibri"/>
              </a:rPr>
              <a:t>Для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Calibri"/>
              </a:rPr>
              <a:t>платников</a:t>
            </a:r>
            <a:r>
              <a:rPr lang="ru-RU" sz="2800" b="0" strike="noStrike" spc="-1" dirty="0">
                <a:solidFill>
                  <a:srgbClr val="000000"/>
                </a:solidFill>
                <a:latin typeface="Calibri"/>
              </a:rPr>
              <a:t> – </a:t>
            </a:r>
          </a:p>
          <a:p>
            <a:pPr>
              <a:lnSpc>
                <a:spcPct val="90000"/>
              </a:lnSpc>
            </a:pPr>
            <a:r>
              <a:rPr lang="ru-RU" sz="2800" b="1" strike="noStrike" spc="-1" dirty="0">
                <a:solidFill>
                  <a:srgbClr val="4472C4"/>
                </a:solidFill>
                <a:latin typeface="Calibri"/>
              </a:rPr>
              <a:t>1432 руб. в месяц  </a:t>
            </a:r>
            <a:endParaRPr lang="ru-RU" sz="2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</a:pPr>
            <a:r>
              <a:rPr lang="ru-RU" sz="2800" b="0" strike="noStrike" spc="-1" dirty="0">
                <a:solidFill>
                  <a:srgbClr val="000000"/>
                </a:solidFill>
                <a:latin typeface="Calibri"/>
              </a:rPr>
              <a:t>в двухместной комнате, </a:t>
            </a:r>
          </a:p>
          <a:p>
            <a:pPr>
              <a:lnSpc>
                <a:spcPct val="90000"/>
              </a:lnSpc>
            </a:pPr>
            <a:r>
              <a:rPr lang="ru-RU" sz="2800" b="1" strike="noStrike" spc="-1" dirty="0">
                <a:solidFill>
                  <a:srgbClr val="4472C4"/>
                </a:solidFill>
                <a:latin typeface="Calibri"/>
              </a:rPr>
              <a:t>1312 руб. в месяц </a:t>
            </a:r>
            <a:endParaRPr lang="ru-RU" sz="2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</a:pPr>
            <a:r>
              <a:rPr lang="ru-RU" sz="2800" b="0" strike="noStrike" spc="-1" dirty="0">
                <a:solidFill>
                  <a:srgbClr val="000000"/>
                </a:solidFill>
                <a:latin typeface="Calibri"/>
              </a:rPr>
              <a:t>в трехместной комнате </a:t>
            </a: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ru-RU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extShape 1"/>
          <p:cNvSpPr txBox="1"/>
          <p:nvPr/>
        </p:nvSpPr>
        <p:spPr>
          <a:xfrm>
            <a:off x="887760" y="975960"/>
            <a:ext cx="4650840" cy="14965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lang="ru-RU" sz="3200" b="1" strike="noStrike" spc="-1" dirty="0">
                <a:solidFill>
                  <a:srgbClr val="0070C0"/>
                </a:solidFill>
                <a:latin typeface="Calibri Light"/>
              </a:rPr>
              <a:t>контакты</a:t>
            </a:r>
            <a:endParaRPr lang="ru-RU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8" name="TextShape 2"/>
          <p:cNvSpPr txBox="1"/>
          <p:nvPr/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228600" indent="-22824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1" strike="noStrike" spc="-1">
                <a:solidFill>
                  <a:srgbClr val="000000"/>
                </a:solidFill>
                <a:latin typeface="Calibri"/>
              </a:rPr>
              <a:t>Ректор: Карпов Сергей Викторович: </a:t>
            </a: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</a:pPr>
            <a:r>
              <a:rPr lang="ru-RU" sz="2000" b="1" u="sng" strike="noStrike" spc="-1">
                <a:solidFill>
                  <a:srgbClr val="0563C1"/>
                </a:solidFill>
                <a:uFillTx/>
                <a:latin typeface="Calibri"/>
                <a:hlinkClick r:id="rId2"/>
              </a:rPr>
              <a:t>rector</a:t>
            </a:r>
            <a:r>
              <a:rPr lang="ru-RU" sz="2000" b="1" u="sng" strike="noStrike" spc="-1">
                <a:solidFill>
                  <a:srgbClr val="0563C1"/>
                </a:solidFill>
                <a:uFillTx/>
                <a:latin typeface="Calibri"/>
                <a:hlinkClick r:id="rId2"/>
              </a:rPr>
              <a:t>.</a:t>
            </a:r>
            <a:r>
              <a:rPr lang="ru-RU" sz="2000" b="1" u="sng" strike="noStrike" spc="-1">
                <a:solidFill>
                  <a:srgbClr val="0563C1"/>
                </a:solidFill>
                <a:uFillTx/>
                <a:latin typeface="Calibri"/>
                <a:hlinkClick r:id="rId2"/>
              </a:rPr>
              <a:t>vgii@bk.ru</a:t>
            </a:r>
            <a:r>
              <a:rPr lang="ru-RU" sz="2000" b="1" strike="noStrike" spc="-1">
                <a:solidFill>
                  <a:srgbClr val="000000"/>
                </a:solidFill>
                <a:latin typeface="Calibri"/>
              </a:rPr>
              <a:t> </a:t>
            </a: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</a:pP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 algn="ctr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000" b="1" strike="noStrike" spc="-1">
                <a:solidFill>
                  <a:srgbClr val="000000"/>
                </a:solidFill>
                <a:latin typeface="Calibri"/>
              </a:rPr>
              <a:t>Ответственный секретарь приемной комиссии: Киреева Вера Георгиевна         </a:t>
            </a: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Calibri"/>
              </a:rPr>
              <a:t> +7 904 214-05-29; </a:t>
            </a:r>
            <a:r>
              <a:rPr lang="ru-RU" sz="2000" b="1" u="sng" strike="noStrike" spc="-1">
                <a:solidFill>
                  <a:srgbClr val="0563C1"/>
                </a:solidFill>
                <a:uFillTx/>
                <a:latin typeface="Calibri"/>
                <a:hlinkClick r:id="rId3"/>
              </a:rPr>
              <a:t>priemkom2019@mail.ru</a:t>
            </a: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 algn="ctr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000" b="1" strike="noStrike" spc="-1">
                <a:solidFill>
                  <a:srgbClr val="000000"/>
                </a:solidFill>
                <a:latin typeface="Calibri"/>
              </a:rPr>
              <a:t>Проректор по учебной и воспитательной работе: </a:t>
            </a: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Calibri"/>
              </a:rPr>
              <a:t>Федоровская Ольга Игоревна                     </a:t>
            </a: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Calibri"/>
              </a:rPr>
              <a:t>  +7 950 767-98-57; </a:t>
            </a:r>
            <a:r>
              <a:rPr lang="ru-RU" sz="2000" b="1" u="sng" strike="noStrike" spc="-1">
                <a:solidFill>
                  <a:srgbClr val="0563C1"/>
                </a:solidFill>
                <a:uFillTx/>
                <a:latin typeface="Calibri"/>
                <a:hlinkClick r:id="rId4"/>
              </a:rPr>
              <a:t>folgaf@mail.ru</a:t>
            </a:r>
            <a:r>
              <a:rPr lang="ru-RU" sz="2000" b="1" strike="noStrike" spc="-1">
                <a:solidFill>
                  <a:srgbClr val="000000"/>
                </a:solidFill>
                <a:latin typeface="Calibri"/>
              </a:rPr>
              <a:t> </a:t>
            </a: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</a:pP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Calibri"/>
              </a:rPr>
              <a:t>ОФИЦИАЛЬНЫЙ САЙТ:</a:t>
            </a: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</a:pPr>
            <a:r>
              <a:rPr lang="ru-RU" sz="2000" b="1" u="sng" strike="noStrike" spc="-1">
                <a:solidFill>
                  <a:srgbClr val="0563C1"/>
                </a:solidFill>
                <a:uFillTx/>
                <a:latin typeface="Calibri"/>
                <a:hlinkClick r:id="rId5"/>
              </a:rPr>
              <a:t>http://voronezharts.ru/</a:t>
            </a:r>
            <a:r>
              <a:rPr lang="ru-RU" sz="2000" b="1" strike="noStrike" spc="-1">
                <a:solidFill>
                  <a:srgbClr val="000000"/>
                </a:solidFill>
                <a:latin typeface="Calibri"/>
              </a:rPr>
              <a:t> </a:t>
            </a: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</a:pP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Calibri"/>
              </a:rPr>
              <a:t>АДРЕС:</a:t>
            </a: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  <a:p>
            <a:pPr algn="r">
              <a:lnSpc>
                <a:spcPct val="9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Calibri"/>
              </a:rPr>
              <a:t>394053, Воронеж, ул. Генерала Лизюкова, д. 42</a:t>
            </a: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69" name="Рисунок 4"/>
          <p:cNvPicPr/>
          <p:nvPr/>
        </p:nvPicPr>
        <p:blipFill>
          <a:blip r:embed="rId6"/>
          <a:stretch/>
        </p:blipFill>
        <p:spPr>
          <a:xfrm>
            <a:off x="241200" y="3252240"/>
            <a:ext cx="5588280" cy="2608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extShape 1"/>
          <p:cNvSpPr txBox="1"/>
          <p:nvPr/>
        </p:nvSpPr>
        <p:spPr>
          <a:xfrm>
            <a:off x="2231280" y="259560"/>
            <a:ext cx="7729200" cy="3888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3200" b="1" strike="noStrike" spc="-1">
                <a:solidFill>
                  <a:srgbClr val="0070C0"/>
                </a:solidFill>
                <a:latin typeface="Calibri Light"/>
              </a:rPr>
              <a:t>Контрольные цифры приема</a:t>
            </a: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216" name="Table 2"/>
          <p:cNvGraphicFramePr/>
          <p:nvPr/>
        </p:nvGraphicFramePr>
        <p:xfrm>
          <a:off x="1397520" y="912240"/>
          <a:ext cx="10109880" cy="5728140"/>
        </p:xfrm>
        <a:graphic>
          <a:graphicData uri="http://schemas.openxmlformats.org/drawingml/2006/table">
            <a:tbl>
              <a:tblPr/>
              <a:tblGrid>
                <a:gridCol w="3911040"/>
                <a:gridCol w="3337920"/>
                <a:gridCol w="1239120"/>
                <a:gridCol w="1621800"/>
              </a:tblGrid>
              <a:tr h="9468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b="1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Наименование направления подготовки 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77760" marR="777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b="1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Наименование профиля / специальности 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77760" marR="777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b="1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Количество бюджетных мест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77760" marR="777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b="1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Количество платных мест  (план, возможно увеличение)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77760" marR="777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</a:tr>
              <a:tr h="13806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53.03.02  </a:t>
                      </a: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Музыкально-инструментальное искусство </a:t>
                      </a: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(бакалавриат) 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77760" marR="777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Фортепиано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Оркестровые струнные инструменты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Оркестровые духовые и ударные инструменты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Баян, аккордеон и струнные щипковые инструменты 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77760" marR="777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500" b="1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1500" b="0" strike="noStrike" spc="-1">
                        <a:latin typeface="Arial"/>
                      </a:endParaRPr>
                    </a:p>
                  </a:txBody>
                  <a:tcPr marL="77760" marR="777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500" b="1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500" b="0" strike="noStrike" spc="-1">
                        <a:latin typeface="Arial"/>
                      </a:endParaRPr>
                    </a:p>
                  </a:txBody>
                  <a:tcPr marL="77760" marR="777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441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53.03.06  </a:t>
                      </a: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Музыкознание и музыкально-прикладное искусство </a:t>
                      </a: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(бакалавриат)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8320" marR="58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Этномузыкология (очная форма)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8320" marR="58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500" b="1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500" b="0" strike="noStrike" spc="-1">
                        <a:latin typeface="Arial"/>
                      </a:endParaRPr>
                    </a:p>
                  </a:txBody>
                  <a:tcPr marL="77760" marR="777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500" b="1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500" b="0" strike="noStrike" spc="-1">
                        <a:latin typeface="Arial"/>
                      </a:endParaRPr>
                    </a:p>
                  </a:txBody>
                  <a:tcPr marL="58320" marR="58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AE3F3"/>
                    </a:solidFill>
                  </a:tcPr>
                </a:tc>
              </a:tr>
              <a:tr h="5133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53.03.06  </a:t>
                      </a: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Музыкознание и музыкально-прикладное искусство </a:t>
                      </a: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(бакалавриат)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77760" marR="777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Этномузыкология (заочная форма)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77760" marR="777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500" b="1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500" b="0" strike="noStrike" spc="-1">
                        <a:latin typeface="Arial"/>
                      </a:endParaRPr>
                    </a:p>
                  </a:txBody>
                  <a:tcPr marL="77760" marR="777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500" b="1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500" b="0" strike="noStrike" spc="-1">
                        <a:latin typeface="Arial"/>
                      </a:endParaRPr>
                    </a:p>
                  </a:txBody>
                  <a:tcPr marL="77760" marR="777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3675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53.03.03</a:t>
                      </a: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  Вокальное искусство </a:t>
                      </a: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(бакалавриат) 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77760" marR="777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Академическое пение 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77760" marR="777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500" b="1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500" b="0" strike="noStrike" spc="-1">
                        <a:latin typeface="Arial"/>
                      </a:endParaRPr>
                    </a:p>
                  </a:txBody>
                  <a:tcPr marL="77760" marR="777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500" b="1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500" b="0" strike="noStrike" spc="-1">
                        <a:latin typeface="Arial"/>
                      </a:endParaRPr>
                    </a:p>
                  </a:txBody>
                  <a:tcPr marL="77760" marR="777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AE3F3"/>
                    </a:solidFill>
                  </a:tcPr>
                </a:tc>
              </a:tr>
              <a:tr h="3675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52.05.01  </a:t>
                      </a: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Актерское искусство </a:t>
                      </a: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(специалитет) 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77760" marR="777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Артист драматического театра и кино 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77760" marR="777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500" b="1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500" b="0" strike="noStrike" spc="-1">
                        <a:latin typeface="Arial"/>
                      </a:endParaRPr>
                    </a:p>
                  </a:txBody>
                  <a:tcPr marL="77760" marR="777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500" b="1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16</a:t>
                      </a:r>
                      <a:endParaRPr lang="ru-RU" sz="1500" b="0" strike="noStrike" spc="-1">
                        <a:latin typeface="Arial"/>
                      </a:endParaRPr>
                    </a:p>
                  </a:txBody>
                  <a:tcPr marL="77760" marR="777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11696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53.05.01  </a:t>
                      </a: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Искусство концертного исполнительства </a:t>
                      </a: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(специалитет) 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77760" marR="777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Фортепиано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Концертные струнные инструменты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Концертные духовые и ударные инструменты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Концертные народные инструменты 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77760" marR="777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500" b="1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18</a:t>
                      </a:r>
                      <a:endParaRPr lang="ru-RU" sz="1500" b="0" strike="noStrike" spc="-1">
                        <a:latin typeface="Arial"/>
                      </a:endParaRPr>
                    </a:p>
                  </a:txBody>
                  <a:tcPr marL="77760" marR="777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strike="noStrike" spc="-1">
                          <a:latin typeface="Arial"/>
                        </a:rPr>
                        <a:t>1</a:t>
                      </a:r>
                    </a:p>
                  </a:txBody>
                  <a:tcPr marL="77760" marR="777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AE3F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CustomShape 1"/>
          <p:cNvSpPr/>
          <p:nvPr/>
        </p:nvSpPr>
        <p:spPr>
          <a:xfrm>
            <a:off x="2231280" y="259560"/>
            <a:ext cx="7729200" cy="388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</a:pPr>
            <a:r>
              <a:rPr lang="ru-RU" sz="3200" b="1" strike="noStrike" spc="-1">
                <a:solidFill>
                  <a:srgbClr val="0070C0"/>
                </a:solidFill>
                <a:latin typeface="Calibri Light"/>
              </a:rPr>
              <a:t>Контрольные цифры приема</a:t>
            </a:r>
            <a:endParaRPr lang="ru-RU" sz="3200" b="0" strike="noStrike" spc="-1">
              <a:latin typeface="Arial"/>
            </a:endParaRPr>
          </a:p>
        </p:txBody>
      </p:sp>
      <p:graphicFrame>
        <p:nvGraphicFramePr>
          <p:cNvPr id="218" name="Table 2"/>
          <p:cNvGraphicFramePr/>
          <p:nvPr/>
        </p:nvGraphicFramePr>
        <p:xfrm>
          <a:off x="741960" y="1043640"/>
          <a:ext cx="10825920" cy="5207280"/>
        </p:xfrm>
        <a:graphic>
          <a:graphicData uri="http://schemas.openxmlformats.org/drawingml/2006/table">
            <a:tbl>
              <a:tblPr/>
              <a:tblGrid>
                <a:gridCol w="4188240"/>
                <a:gridCol w="3574440"/>
                <a:gridCol w="1326960"/>
                <a:gridCol w="1736280"/>
              </a:tblGrid>
              <a:tr h="11818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Наименование направления подготовки 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1120" marR="51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Наименование профиля / специальности 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1120" marR="51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Количество бюджетных мест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1120" marR="51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Количество платных мест  (план, возможно увеличение)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1120" marR="51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</a:tr>
              <a:tr h="7286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53.05.02 </a:t>
                      </a: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Художественное руководство оперно-симфоническим оркестром и академическим хором </a:t>
                      </a: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(специалитет) 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1120" marR="51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Художественное руководство академическим хором 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1120" marR="51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9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1120" marR="51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1120" marR="51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3686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53.05.05 Музыковедение (специалитет) 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1120" marR="51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Музыковедение 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1120" marR="51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1120" marR="51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1120" marR="51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AE3F3"/>
                    </a:solidFill>
                  </a:tcPr>
                </a:tc>
              </a:tr>
              <a:tr h="5446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54.05.02</a:t>
                      </a: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Живопись </a:t>
                      </a: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(специалитет) 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1120" marR="51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Художник- живописец 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(станковая живопись) 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1120" marR="51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1120" marR="51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1120" marR="51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46872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>
                          <a:solidFill>
                            <a:srgbClr val="0070C0"/>
                          </a:solidFill>
                          <a:latin typeface="Calibri"/>
                          <a:ea typeface="Calibri"/>
                        </a:rPr>
                        <a:t>Программы подготовки кадров высшей квалификации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51120" marR="51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</a:tr>
              <a:tr h="3686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5.10.01 Искусствоведение </a:t>
                      </a: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(аспирантура)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1120" marR="51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Музыковедение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1120" marR="51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1120" marR="51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1120" marR="51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AE3F3"/>
                    </a:solidFill>
                  </a:tcPr>
                </a:tc>
              </a:tr>
              <a:tr h="7286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53.09.01 Искусство музыкально-инструментального исполнительства </a:t>
                      </a: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(ассистентура-стажировка</a:t>
                      </a: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)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1120" marR="51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(по видам)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1120" marR="51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1120" marR="51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1120" marR="51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519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53.09.05 Искусство дирижирования </a:t>
                      </a: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(ассистентура-стажировка)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1120" marR="51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(по видам) 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1120" marR="51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1120" marR="51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51120" marR="51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AE3F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extShape 1"/>
          <p:cNvSpPr txBox="1"/>
          <p:nvPr/>
        </p:nvSpPr>
        <p:spPr>
          <a:xfrm>
            <a:off x="838080" y="365040"/>
            <a:ext cx="10515240" cy="5144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lnSpcReduction="10000"/>
          </a:bodyPr>
          <a:lstStyle/>
          <a:p>
            <a:pPr algn="ctr">
              <a:lnSpc>
                <a:spcPct val="90000"/>
              </a:lnSpc>
            </a:pPr>
            <a:r>
              <a:rPr lang="ru-RU" sz="3200" b="1" strike="noStrike" spc="-1">
                <a:solidFill>
                  <a:srgbClr val="0070C0"/>
                </a:solidFill>
                <a:latin typeface="Calibri Light"/>
              </a:rPr>
              <a:t>Целевой прием</a:t>
            </a: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220" name="Table 2"/>
          <p:cNvGraphicFramePr/>
          <p:nvPr>
            <p:extLst>
              <p:ext uri="{D42A27DB-BD31-4B8C-83A1-F6EECF244321}">
                <p14:modId xmlns:p14="http://schemas.microsoft.com/office/powerpoint/2010/main" val="2276444793"/>
              </p:ext>
            </p:extLst>
          </p:nvPr>
        </p:nvGraphicFramePr>
        <p:xfrm>
          <a:off x="621000" y="868680"/>
          <a:ext cx="5258976" cy="5398408"/>
        </p:xfrm>
        <a:graphic>
          <a:graphicData uri="http://schemas.openxmlformats.org/drawingml/2006/table">
            <a:tbl>
              <a:tblPr/>
              <a:tblGrid>
                <a:gridCol w="3948491"/>
                <a:gridCol w="1310485"/>
              </a:tblGrid>
              <a:tr h="362429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FFFFFF"/>
                          </a:solidFill>
                          <a:latin typeface="Calibri"/>
                        </a:rPr>
                        <a:t>Количество мест целевого приема</a:t>
                      </a:r>
                      <a:endParaRPr lang="ru-RU" sz="18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</a:tr>
              <a:tr h="82640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0070C0"/>
                          </a:solidFill>
                          <a:latin typeface="Calibri"/>
                        </a:rPr>
                        <a:t>Направление подготовки</a:t>
                      </a:r>
                      <a:endParaRPr lang="ru-RU" sz="18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70C0"/>
                          </a:solidFill>
                          <a:latin typeface="Calibri"/>
                        </a:rPr>
                        <a:t>Планируемое количество мест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  <a:tr h="572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53.03.02 Музыкально-инструментальное искусство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6088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53.03.06  Музыкознание и музыкально-прикладное искусство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  <a:tr h="3624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52.05.01 Актерское искусство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572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53.05.01 Искусство концертного исполнительства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  <a:tr h="572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53.05.01 Художественное руководство академическим хором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3624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53.05.05 Музыковедение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  <a:tr h="8182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53.09.01 Искусство музыкально-инструментального исполнительства (</a:t>
                      </a:r>
                      <a:r>
                        <a:rPr lang="ru-RU" sz="1800" b="0" strike="noStrike" spc="-1" dirty="0" err="1">
                          <a:solidFill>
                            <a:srgbClr val="000000"/>
                          </a:solidFill>
                          <a:latin typeface="Calibri"/>
                        </a:rPr>
                        <a:t>Асссистентура</a:t>
                      </a: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-стажировка)</a:t>
                      </a:r>
                      <a:endParaRPr lang="ru-RU" sz="18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ru-RU" sz="18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</a:tbl>
          </a:graphicData>
        </a:graphic>
      </p:graphicFrame>
      <p:sp>
        <p:nvSpPr>
          <p:cNvPr id="221" name="TextShape 3"/>
          <p:cNvSpPr txBox="1"/>
          <p:nvPr/>
        </p:nvSpPr>
        <p:spPr>
          <a:xfrm>
            <a:off x="6172200" y="992160"/>
            <a:ext cx="5181120" cy="490860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49500" lnSpcReduction="10000"/>
          </a:bodyPr>
          <a:lstStyle/>
          <a:p>
            <a:pPr marL="228600" indent="-228240" algn="ctr">
              <a:lnSpc>
                <a:spcPct val="90000"/>
              </a:lnSpc>
              <a:spcBef>
                <a:spcPts val="1001"/>
              </a:spcBef>
            </a:pPr>
            <a:r>
              <a:rPr lang="ru-RU" sz="3700" b="1" strike="noStrike" spc="-1" dirty="0">
                <a:solidFill>
                  <a:srgbClr val="0070C0"/>
                </a:solidFill>
                <a:latin typeface="Calibri"/>
              </a:rPr>
              <a:t>Особенности целевого приема</a:t>
            </a:r>
            <a:endParaRPr lang="ru-RU" sz="37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300" b="1" strike="noStrike" spc="-1" dirty="0">
                <a:solidFill>
                  <a:srgbClr val="000000"/>
                </a:solidFill>
                <a:latin typeface="Calibri"/>
              </a:rPr>
              <a:t>1. Квота приема на целевое обучение устанавливается ежегодно Правительством РФ. </a:t>
            </a:r>
            <a:endParaRPr lang="ru-RU" sz="33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300" b="1" strike="noStrike" spc="-1" dirty="0">
                <a:solidFill>
                  <a:srgbClr val="000000"/>
                </a:solidFill>
                <a:latin typeface="Calibri"/>
              </a:rPr>
              <a:t>2. Целевые места являются частью выделенных институту контрольных цифр приема </a:t>
            </a:r>
            <a:r>
              <a:rPr lang="ru-RU" sz="3300" b="1" strike="noStrike" spc="-1" dirty="0">
                <a:solidFill>
                  <a:srgbClr val="FF0000"/>
                </a:solidFill>
                <a:latin typeface="Calibri"/>
              </a:rPr>
              <a:t>на бюджетной основе</a:t>
            </a:r>
            <a:r>
              <a:rPr lang="ru-RU" sz="3300" b="1" strike="noStrike" spc="-1" dirty="0">
                <a:solidFill>
                  <a:srgbClr val="000000"/>
                </a:solidFill>
                <a:latin typeface="Calibri"/>
              </a:rPr>
              <a:t>.</a:t>
            </a:r>
            <a:endParaRPr lang="ru-RU" sz="33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300" b="1" strike="noStrike" spc="-1" dirty="0">
                <a:solidFill>
                  <a:srgbClr val="000000"/>
                </a:solidFill>
                <a:latin typeface="Calibri"/>
              </a:rPr>
              <a:t>3. Институт проводит отдельный конкурс по установленной целевой квоте для каждого  направления подготовки </a:t>
            </a:r>
            <a:endParaRPr lang="ru-RU" sz="33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300" b="1" strike="noStrike" spc="-1" dirty="0">
                <a:solidFill>
                  <a:srgbClr val="000000"/>
                </a:solidFill>
                <a:latin typeface="Calibri"/>
              </a:rPr>
              <a:t>4. Абитуриент должен представить в приемную комиссию </a:t>
            </a:r>
            <a:r>
              <a:rPr lang="ru-RU" sz="3300" b="1" strike="noStrike" spc="-1" dirty="0">
                <a:solidFill>
                  <a:srgbClr val="FF0000"/>
                </a:solidFill>
                <a:latin typeface="Calibri"/>
              </a:rPr>
              <a:t>договор о целевом обучении с направляющей организацией — работодателем, заключенный до 01 июня 2023 года</a:t>
            </a:r>
            <a:endParaRPr lang="ru-RU" sz="33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300" b="1" strike="noStrike" spc="-1" dirty="0">
                <a:solidFill>
                  <a:srgbClr val="000000"/>
                </a:solidFill>
                <a:latin typeface="Calibri"/>
              </a:rPr>
              <a:t>5. </a:t>
            </a:r>
            <a:r>
              <a:rPr lang="ru-RU" sz="3300" b="1" strike="noStrike" spc="-1" dirty="0">
                <a:solidFill>
                  <a:srgbClr val="FF0000"/>
                </a:solidFill>
                <a:latin typeface="Calibri"/>
              </a:rPr>
              <a:t>Форма договора утверждена</a:t>
            </a:r>
            <a:r>
              <a:rPr lang="ru-RU" sz="33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3300" b="1" strike="noStrike" spc="-1" dirty="0">
                <a:solidFill>
                  <a:srgbClr val="000000"/>
                </a:solidFill>
                <a:latin typeface="Calibri"/>
              </a:rPr>
              <a:t>Постановлением Правительства РФ от 13.10.2020 № 1681.</a:t>
            </a:r>
            <a:endParaRPr lang="ru-RU" sz="33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300" b="1" strike="noStrike" spc="-1" dirty="0">
                <a:solidFill>
                  <a:srgbClr val="000000"/>
                </a:solidFill>
                <a:latin typeface="Calibri"/>
              </a:rPr>
              <a:t>6. «</a:t>
            </a:r>
            <a:r>
              <a:rPr lang="ru-RU" sz="3300" b="1" strike="noStrike" spc="-1" dirty="0" err="1">
                <a:solidFill>
                  <a:srgbClr val="000000"/>
                </a:solidFill>
                <a:latin typeface="Calibri"/>
              </a:rPr>
              <a:t>Целевик</a:t>
            </a:r>
            <a:r>
              <a:rPr lang="ru-RU" sz="3300" b="1" strike="noStrike" spc="-1" dirty="0">
                <a:solidFill>
                  <a:srgbClr val="000000"/>
                </a:solidFill>
                <a:latin typeface="Calibri"/>
              </a:rPr>
              <a:t>» вправе подать документы и на общий конкурс</a:t>
            </a:r>
            <a:endParaRPr lang="ru-RU" sz="33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300" b="1" strike="noStrike" spc="-1" dirty="0">
                <a:solidFill>
                  <a:srgbClr val="000000"/>
                </a:solidFill>
                <a:latin typeface="Calibri"/>
              </a:rPr>
              <a:t>7. Незаполненные места по целевой квоте передаются в количество мест общего конкурса</a:t>
            </a:r>
            <a:endParaRPr lang="ru-RU" sz="33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ru-RU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extShape 1"/>
          <p:cNvSpPr txBox="1"/>
          <p:nvPr/>
        </p:nvSpPr>
        <p:spPr>
          <a:xfrm>
            <a:off x="838080" y="365040"/>
            <a:ext cx="10515240" cy="69552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ru-RU" sz="3600" b="1" strike="noStrike" spc="-1" dirty="0">
                <a:solidFill>
                  <a:srgbClr val="0070C0"/>
                </a:solidFill>
                <a:latin typeface="Calibri Light"/>
              </a:rPr>
              <a:t>Поступление иностранных граждан</a:t>
            </a:r>
            <a:endParaRPr lang="ru-RU" sz="3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223" name="Table 2"/>
          <p:cNvGraphicFramePr/>
          <p:nvPr>
            <p:extLst>
              <p:ext uri="{D42A27DB-BD31-4B8C-83A1-F6EECF244321}">
                <p14:modId xmlns:p14="http://schemas.microsoft.com/office/powerpoint/2010/main" val="594872029"/>
              </p:ext>
            </p:extLst>
          </p:nvPr>
        </p:nvGraphicFramePr>
        <p:xfrm>
          <a:off x="6672064" y="1060920"/>
          <a:ext cx="4968360" cy="5059680"/>
        </p:xfrm>
        <a:graphic>
          <a:graphicData uri="http://schemas.openxmlformats.org/drawingml/2006/table">
            <a:tbl>
              <a:tblPr/>
              <a:tblGrid>
                <a:gridCol w="3672408"/>
                <a:gridCol w="1295952"/>
              </a:tblGrid>
              <a:tr h="55188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FFFFFF"/>
                          </a:solidFill>
                          <a:latin typeface="Calibri"/>
                        </a:rPr>
                        <a:t>Количество мест для поступающих по квоте </a:t>
                      </a:r>
                      <a:r>
                        <a:rPr lang="ru-RU" sz="1800" b="1" strike="noStrike" spc="-1" dirty="0" err="1">
                          <a:solidFill>
                            <a:srgbClr val="FFFFFF"/>
                          </a:solidFill>
                          <a:latin typeface="Calibri"/>
                        </a:rPr>
                        <a:t>Минобрнауки</a:t>
                      </a:r>
                      <a:r>
                        <a:rPr lang="ru-RU" sz="1800" b="1" strike="noStrike" spc="-1" dirty="0">
                          <a:solidFill>
                            <a:srgbClr val="FFFFFF"/>
                          </a:solidFill>
                          <a:latin typeface="Calibri"/>
                        </a:rPr>
                        <a:t> РФ</a:t>
                      </a:r>
                      <a:endParaRPr lang="ru-RU" sz="18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</a:tr>
              <a:tr h="448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rgbClr val="0070C0"/>
                          </a:solidFill>
                          <a:latin typeface="Calibri"/>
                        </a:rPr>
                        <a:t>Направление подготовки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rgbClr val="0070C0"/>
                          </a:solidFill>
                          <a:latin typeface="Calibri"/>
                        </a:rPr>
                        <a:t>Количество мест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  <a:tr h="551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53.03.02 Музыкально-инструментальное искусство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321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53.03.03 Вокальное искусство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  <a:tr h="551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53.03.06 Музыкознание и музыкально-прикладное искусство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321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52.05.01 Актерское искусство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  <a:tr h="551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53.05.01 Искусство концертного исполнительства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551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53.09.01 Искусство музыкально-инструментального исполнительства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  <a:tr h="551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Для всех остальных направлений подготовки :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321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0070C0"/>
                          </a:solidFill>
                          <a:latin typeface="Calibri"/>
                        </a:rPr>
                        <a:t>ВСЕГО МЕСТ ПО КВОТЕ: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70C0"/>
                          </a:solidFill>
                          <a:latin typeface="Calibri"/>
                        </a:rPr>
                        <a:t>40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</a:tbl>
          </a:graphicData>
        </a:graphic>
      </p:graphicFrame>
      <p:sp>
        <p:nvSpPr>
          <p:cNvPr id="224" name="TextShape 3"/>
          <p:cNvSpPr txBox="1"/>
          <p:nvPr/>
        </p:nvSpPr>
        <p:spPr>
          <a:xfrm>
            <a:off x="672840" y="1060920"/>
            <a:ext cx="5422860" cy="523584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41000" lnSpcReduction="20000"/>
          </a:bodyPr>
          <a:lstStyle/>
          <a:p>
            <a:pPr marL="228600" indent="-228240">
              <a:lnSpc>
                <a:spcPct val="120000"/>
              </a:lnSpc>
            </a:pPr>
            <a:r>
              <a:rPr lang="ru-RU" sz="2800" b="1" strike="noStrike" spc="-1" dirty="0">
                <a:solidFill>
                  <a:srgbClr val="0070C0"/>
                </a:solidFill>
                <a:latin typeface="Calibri"/>
              </a:rPr>
              <a:t> 1. </a:t>
            </a:r>
            <a:r>
              <a:rPr lang="ru-RU" sz="4400" b="1" strike="noStrike" spc="-1" dirty="0">
                <a:solidFill>
                  <a:srgbClr val="0070C0"/>
                </a:solidFill>
                <a:latin typeface="Calibri"/>
              </a:rPr>
              <a:t>Поступление по квоте </a:t>
            </a:r>
            <a:r>
              <a:rPr lang="ru-RU" sz="4400" b="1" strike="noStrike" spc="-1" dirty="0" err="1">
                <a:solidFill>
                  <a:srgbClr val="0070C0"/>
                </a:solidFill>
                <a:latin typeface="Calibri"/>
              </a:rPr>
              <a:t>Минобрнауки</a:t>
            </a:r>
            <a:r>
              <a:rPr lang="ru-RU" sz="4400" b="1" strike="noStrike" spc="-1" dirty="0">
                <a:solidFill>
                  <a:srgbClr val="0070C0"/>
                </a:solidFill>
                <a:latin typeface="Calibri"/>
              </a:rPr>
              <a:t> РФ за счет бюджетного финансирования</a:t>
            </a:r>
            <a:endParaRPr lang="ru-RU" sz="44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3700" b="0" strike="noStrike" spc="-1" dirty="0">
                <a:solidFill>
                  <a:srgbClr val="000000"/>
                </a:solidFill>
                <a:latin typeface="Calibri"/>
              </a:rPr>
              <a:t>осуществляется на платформе </a:t>
            </a:r>
            <a:r>
              <a:rPr lang="ru-RU" sz="3700" b="0" strike="noStrike" spc="-1" dirty="0" err="1">
                <a:solidFill>
                  <a:srgbClr val="000000"/>
                </a:solidFill>
                <a:latin typeface="Calibri"/>
              </a:rPr>
              <a:t>Россотрудничества</a:t>
            </a:r>
            <a:r>
              <a:rPr lang="ru-RU" sz="3700" b="0" strike="noStrike" spc="-1" dirty="0">
                <a:solidFill>
                  <a:srgbClr val="000000"/>
                </a:solidFill>
                <a:latin typeface="Calibri"/>
              </a:rPr>
              <a:t>;</a:t>
            </a:r>
          </a:p>
          <a:p>
            <a:pPr marL="228600" indent="-22824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3700" b="0" strike="noStrike" spc="-1" dirty="0">
                <a:solidFill>
                  <a:srgbClr val="000000"/>
                </a:solidFill>
                <a:latin typeface="Calibri"/>
              </a:rPr>
              <a:t> учитывает лимитированные и свободные в пределах квоты места для приема</a:t>
            </a:r>
          </a:p>
          <a:p>
            <a:pPr marL="228600" indent="-228240">
              <a:lnSpc>
                <a:spcPct val="120000"/>
              </a:lnSpc>
            </a:pPr>
            <a:r>
              <a:rPr lang="ru-RU" sz="3700" b="1" strike="noStrike" spc="-1" dirty="0">
                <a:solidFill>
                  <a:srgbClr val="0070C0"/>
                </a:solidFill>
                <a:latin typeface="Calibri"/>
              </a:rPr>
              <a:t>2</a:t>
            </a:r>
            <a:r>
              <a:rPr lang="ru-RU" sz="4400" b="1" strike="noStrike" spc="-1" dirty="0">
                <a:solidFill>
                  <a:srgbClr val="0070C0"/>
                </a:solidFill>
                <a:latin typeface="Calibri"/>
              </a:rPr>
              <a:t>. Платный прием иностранных граждан </a:t>
            </a:r>
            <a:endParaRPr lang="ru-RU" sz="44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3700" b="0" strike="noStrike" spc="-1" dirty="0">
                <a:solidFill>
                  <a:srgbClr val="000000"/>
                </a:solidFill>
                <a:latin typeface="Calibri"/>
              </a:rPr>
              <a:t>осуществляется по конкурсу на утвержденные платные места по договору об оплате за обучение</a:t>
            </a:r>
          </a:p>
          <a:p>
            <a:pPr marL="228600" indent="-228240">
              <a:lnSpc>
                <a:spcPct val="120000"/>
              </a:lnSpc>
            </a:pPr>
            <a:r>
              <a:rPr lang="ru-RU" sz="3700" b="1" strike="noStrike" spc="-1" dirty="0">
                <a:solidFill>
                  <a:srgbClr val="FF0000"/>
                </a:solidFill>
                <a:latin typeface="Calibri"/>
              </a:rPr>
              <a:t>ВАЖНО!!! При успешном прохождении вступительных испытаний творческой направленности количество платных мест может быть увеличено приказом по институту.</a:t>
            </a:r>
            <a:endParaRPr lang="ru-RU" sz="37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120000"/>
              </a:lnSpc>
            </a:pPr>
            <a:r>
              <a:rPr lang="ru-RU" sz="3700" b="1" strike="noStrike" spc="-1" dirty="0">
                <a:solidFill>
                  <a:srgbClr val="0070C0"/>
                </a:solidFill>
                <a:latin typeface="Calibri"/>
              </a:rPr>
              <a:t>3. </a:t>
            </a:r>
            <a:r>
              <a:rPr lang="ru-RU" sz="4400" b="1" strike="noStrike" spc="-1" dirty="0">
                <a:solidFill>
                  <a:srgbClr val="0070C0"/>
                </a:solidFill>
                <a:latin typeface="Calibri"/>
              </a:rPr>
              <a:t>Прием граждан СНГ</a:t>
            </a:r>
            <a:endParaRPr lang="ru-RU" sz="44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3700" b="0" strike="noStrike" spc="-1" dirty="0">
                <a:solidFill>
                  <a:srgbClr val="000000"/>
                </a:solidFill>
                <a:latin typeface="Calibri"/>
              </a:rPr>
              <a:t>осуществляется по конкурсу на бюджетные и платные места </a:t>
            </a:r>
          </a:p>
          <a:p>
            <a:pPr marL="228600" indent="-228240">
              <a:lnSpc>
                <a:spcPct val="120000"/>
              </a:lnSpc>
            </a:pPr>
            <a:r>
              <a:rPr lang="ru-RU" sz="3700" b="1" strike="noStrike" spc="-1" dirty="0">
                <a:solidFill>
                  <a:srgbClr val="FF0000"/>
                </a:solidFill>
                <a:latin typeface="Calibri"/>
              </a:rPr>
              <a:t>ВАЖНО!!!</a:t>
            </a:r>
            <a:endParaRPr lang="ru-RU" sz="37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120000"/>
              </a:lnSpc>
              <a:buClr>
                <a:srgbClr val="FF0000"/>
              </a:buClr>
              <a:buFont typeface="Arial"/>
              <a:buChar char="•"/>
            </a:pPr>
            <a:r>
              <a:rPr lang="ru-RU" sz="3700" b="1" strike="noStrike" spc="-1" dirty="0">
                <a:solidFill>
                  <a:srgbClr val="FF0000"/>
                </a:solidFill>
                <a:latin typeface="Calibri"/>
              </a:rPr>
              <a:t>Все поданные в приемную комиссию документы должны быть переведены на русский язык и заверены нотариально.</a:t>
            </a:r>
            <a:endParaRPr lang="ru-RU" sz="37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120000"/>
              </a:lnSpc>
              <a:buClr>
                <a:srgbClr val="FF0000"/>
              </a:buClr>
              <a:buFont typeface="Arial"/>
              <a:buChar char="•"/>
            </a:pPr>
            <a:r>
              <a:rPr lang="ru-RU" sz="3700" b="1" strike="noStrike" spc="-1" dirty="0">
                <a:solidFill>
                  <a:srgbClr val="FF0000"/>
                </a:solidFill>
                <a:latin typeface="Calibri"/>
              </a:rPr>
              <a:t>Все экзамены принимаются на русском языке.</a:t>
            </a:r>
            <a:endParaRPr lang="ru-RU" sz="37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20000"/>
              </a:lnSpc>
            </a:pPr>
            <a:endParaRPr lang="ru-RU" sz="2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20000"/>
              </a:lnSpc>
            </a:pPr>
            <a:endParaRPr lang="ru-RU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extShape 1"/>
          <p:cNvSpPr txBox="1"/>
          <p:nvPr/>
        </p:nvSpPr>
        <p:spPr>
          <a:xfrm>
            <a:off x="1586880" y="226800"/>
            <a:ext cx="8512560" cy="4168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 strike="noStrike" spc="-1">
                <a:solidFill>
                  <a:srgbClr val="0070C0"/>
                </a:solidFill>
                <a:latin typeface="Calibri Light"/>
              </a:rPr>
              <a:t>КАК ПОЛУЧИТЬ КОНСУЛЬТАЦИЮ</a:t>
            </a: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226" name="Table 2"/>
          <p:cNvGraphicFramePr/>
          <p:nvPr>
            <p:extLst>
              <p:ext uri="{D42A27DB-BD31-4B8C-83A1-F6EECF244321}">
                <p14:modId xmlns:p14="http://schemas.microsoft.com/office/powerpoint/2010/main" val="2836034738"/>
              </p:ext>
            </p:extLst>
          </p:nvPr>
        </p:nvGraphicFramePr>
        <p:xfrm>
          <a:off x="119336" y="-243408"/>
          <a:ext cx="11737305" cy="6891576"/>
        </p:xfrm>
        <a:graphic>
          <a:graphicData uri="http://schemas.openxmlformats.org/drawingml/2006/table">
            <a:tbl>
              <a:tblPr/>
              <a:tblGrid>
                <a:gridCol w="2088233"/>
                <a:gridCol w="2952328"/>
                <a:gridCol w="2304256"/>
                <a:gridCol w="1656184"/>
                <a:gridCol w="2736304"/>
              </a:tblGrid>
              <a:tr h="4635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Кафедра</a:t>
                      </a:r>
                      <a:endParaRPr lang="ru-RU" sz="12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Курирует специальность/</a:t>
                      </a:r>
                      <a:endParaRPr lang="ru-RU" sz="12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направление подготовки</a:t>
                      </a:r>
                      <a:endParaRPr lang="ru-RU" sz="12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Заведующий кафедрой/ сотрудник кафедры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Контакт 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Консультации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</a:tr>
              <a:tr h="4635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Кафедра истории музыки 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Музыковедение 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Скрынникова Ольга Анатольевна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u="sng" strike="noStrike" spc="-1" dirty="0">
                          <a:solidFill>
                            <a:srgbClr val="0563C1"/>
                          </a:solidFill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olgaskrynnik07@rambler.r</a:t>
                      </a:r>
                      <a:r>
                        <a:rPr lang="ru-RU" sz="1200" b="0" u="sng" strike="noStrike" spc="-1" dirty="0">
                          <a:solidFill>
                            <a:srgbClr val="0563C1"/>
                          </a:solidFill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u</a:t>
                      </a:r>
                      <a:endParaRPr lang="ru-RU" sz="12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предварительной записи по электронной почте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  <a:tr h="64894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Кафедра теории музыки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 музыкальные специальности по теоретическому экзамену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Трембовельский Евгений Борисович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u="sng" strike="noStrike" spc="-1">
                          <a:solidFill>
                            <a:srgbClr val="0563C1"/>
                          </a:solidFill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tremb-mus@mail.ru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предварительной записи по электронной почте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4635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Кафедра этномузыкологии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Этномузыкология 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Сысоева Галина Яковлевна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u="sng" strike="noStrike" spc="-1">
                          <a:solidFill>
                            <a:srgbClr val="0563C1"/>
                          </a:solidFill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6"/>
                        </a:rPr>
                        <a:t>79038500950@yandex.ru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предварительной записи по электронной почте в WhatsApp: +7(903) 850-09-50 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  <a:tr h="4635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Кафедра хорового дирижирования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Дирижирование академическим хором 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Девуцкий Олег Владиславович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marL="23040">
                        <a:lnSpc>
                          <a:spcPct val="100000"/>
                        </a:lnSpc>
                      </a:pPr>
                      <a:r>
                        <a:rPr lang="ru-RU" sz="1200" b="0" u="sng" strike="noStrike" spc="-1">
                          <a:solidFill>
                            <a:srgbClr val="0563C1"/>
                          </a:solidFill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7"/>
                        </a:rPr>
                        <a:t>naukavgii@mail.ru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предварительной записи по электронной почте в </a:t>
                      </a:r>
                      <a:r>
                        <a:rPr lang="ru-RU" sz="1200" b="0" strike="noStrike" spc="-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WhatsApp</a:t>
                      </a:r>
                      <a:r>
                        <a:rPr lang="ru-RU" sz="12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+7(903) 653-19-93</a:t>
                      </a:r>
                      <a:endParaRPr lang="ru-RU" sz="12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52751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Кафедра вокального искусства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Вокальное искусство. Профиль «Академическое пение» 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Солодилова Зоя Дмитриевна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u="sng" strike="noStrike" spc="-1">
                          <a:solidFill>
                            <a:srgbClr val="0563C1"/>
                          </a:solidFill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8"/>
                        </a:rPr>
                        <a:t>kvi.vgai@mail.ru</a:t>
                      </a: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предварительной записи по электронной  почте</a:t>
                      </a:r>
                      <a:endParaRPr lang="ru-RU" sz="12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  <a:tr h="5635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Кафедра специального фортепиано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Фортепиано (специалитет и бакалавриат)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Погорелов Анатолий Евгеньевич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u="sng" strike="noStrike" spc="-1">
                          <a:solidFill>
                            <a:srgbClr val="0563C1"/>
                          </a:solidFill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9"/>
                        </a:rPr>
                        <a:t>plkae@mail.ru</a:t>
                      </a: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предварительной записи в WhatsApp: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+7(903) 852-58-33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Кафедра оркестровых народных инструментов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Народные инструмента (специалитет и бакалавриат)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Мисирханова</a:t>
                      </a:r>
                      <a:r>
                        <a:rPr lang="ru-RU" sz="1200" b="0" strike="noStrike" spc="-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Галина </a:t>
                      </a:r>
                      <a:r>
                        <a:rPr lang="ru-RU" sz="1200" b="0" strike="noStrike" spc="-1" baseline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Довлетальевна</a:t>
                      </a:r>
                      <a:endParaRPr lang="ru-RU" sz="12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u="sng" strike="noStrike" spc="-1">
                          <a:solidFill>
                            <a:srgbClr val="0563C1"/>
                          </a:solidFill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0"/>
                        </a:rPr>
                        <a:t>narodinstr_vsaa@mail.ru</a:t>
                      </a: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предварительной записи </a:t>
                      </a:r>
                      <a:r>
                        <a:rPr lang="ru-RU" sz="12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электронной почте</a:t>
                      </a:r>
                      <a:endParaRPr lang="ru-RU" sz="12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  <a:tr h="51204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Кафедра оркестровых инструментов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Струнные инструменты (специалитет и бакалавриат)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Иванова Светлана Сергеевна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u="sng" strike="noStrike" spc="-1">
                          <a:solidFill>
                            <a:srgbClr val="0563C1"/>
                          </a:solidFill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1"/>
                        </a:rPr>
                        <a:t>svetlana.ivanova.artacademy@gmail.com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предварительной записи в WhatsApp: 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+7(905) 656-27-11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64894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Кафедра станковой живописи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Художник- живописец (станковая живопись)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Шпаковский Владимир Евгеньевич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u="sng" strike="noStrike" spc="-1">
                          <a:solidFill>
                            <a:srgbClr val="0563C1"/>
                          </a:solidFill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2"/>
                        </a:rPr>
                        <a:t>shpakovsky.vladimir2018@yandex.ru</a:t>
                      </a: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предварительной записи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WhatsApp: +7(910) 247-78-25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  <a:tr h="5031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Кафедра мастерства актера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Актерское искусство (Артист драматического театра и кино)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Поташкина Наталия Викторовна, декан театрального факультета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u="sng" strike="noStrike" spc="-1">
                          <a:solidFill>
                            <a:srgbClr val="0563C1"/>
                          </a:solidFill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3"/>
                        </a:rPr>
                        <a:t>teatral1963@mail.ru</a:t>
                      </a: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19 мая каждый четверг в 16.00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58127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Кафедра гуманитарных и социально-экономических дисциплин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 специальности и направления подготовки (дисциплины: русский язык и литература) 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Журавлева Наталья Васильевна 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u="sng" strike="noStrike" spc="-1">
                          <a:solidFill>
                            <a:srgbClr val="0563C1"/>
                          </a:solidFill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4"/>
                        </a:rPr>
                        <a:t>fl.ct@list.ru</a:t>
                      </a: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предварительной записи по электронной почте</a:t>
                      </a:r>
                      <a:endParaRPr lang="ru-RU" sz="12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960" marR="12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Shape 1"/>
          <p:cNvSpPr txBox="1"/>
          <p:nvPr/>
        </p:nvSpPr>
        <p:spPr>
          <a:xfrm>
            <a:off x="2231280" y="464760"/>
            <a:ext cx="7729200" cy="8067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600" b="1" strike="noStrike" spc="-1">
                <a:solidFill>
                  <a:srgbClr val="0070C0"/>
                </a:solidFill>
                <a:latin typeface="Calibri Light"/>
              </a:rPr>
              <a:t>ОСОБЕННОСТИ ПРИЕМА 2023</a:t>
            </a:r>
            <a:endParaRPr lang="ru-RU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8" name="TextShape 2"/>
          <p:cNvSpPr txBox="1"/>
          <p:nvPr/>
        </p:nvSpPr>
        <p:spPr>
          <a:xfrm>
            <a:off x="504720" y="1457280"/>
            <a:ext cx="3652560" cy="4935600"/>
          </a:xfrm>
          <a:prstGeom prst="rect">
            <a:avLst/>
          </a:prstGeom>
          <a:solidFill>
            <a:srgbClr val="8FAADC"/>
          </a:solidFill>
          <a:ln>
            <a:noFill/>
          </a:ln>
        </p:spPr>
        <p:txBody>
          <a:bodyPr>
            <a:normAutofit fontScale="86500" lnSpcReduction="10000"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Нормативные документы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1" strike="noStrike" spc="-1">
                <a:solidFill>
                  <a:srgbClr val="000000"/>
                </a:solidFill>
                <a:latin typeface="Calibri"/>
              </a:rPr>
              <a:t>Приказ Минобрнауки РФ </a:t>
            </a: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ru-RU" sz="2000" b="1" strike="noStrike" spc="-1">
                <a:solidFill>
                  <a:srgbClr val="000000"/>
                </a:solidFill>
                <a:latin typeface="Calibri"/>
              </a:rPr>
              <a:t>№ 1076 от 21.08.2020 </a:t>
            </a: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Об утверждении Порядка приема  на обучение по образовательным программам высшего образования – программам бакалавриата, программам специалитета, программам магистратуры </a:t>
            </a: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ru-RU" sz="2000" b="1" strike="noStrike" spc="-1">
                <a:solidFill>
                  <a:srgbClr val="000000"/>
                </a:solidFill>
                <a:latin typeface="Calibri"/>
              </a:rPr>
              <a:t>Правила приема в ВГИИ на 2022-2023 учебный год</a:t>
            </a: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Утверждены приказом ректора №463-ОД от 28.10.2022</a:t>
            </a: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Размещены: </a:t>
            </a:r>
            <a:r>
              <a:rPr lang="ru-RU" sz="2000" b="0" u="sng" strike="noStrike" spc="-1">
                <a:solidFill>
                  <a:srgbClr val="0563C1"/>
                </a:solidFill>
                <a:uFillTx/>
                <a:latin typeface="Calibri"/>
                <a:hlinkClick r:id="rId2"/>
              </a:rPr>
              <a:t>https://</a:t>
            </a:r>
            <a:r>
              <a:rPr lang="ru-RU" sz="2000" b="0" u="sng" strike="noStrike" spc="-1">
                <a:solidFill>
                  <a:srgbClr val="0563C1"/>
                </a:solidFill>
                <a:uFillTx/>
                <a:latin typeface="Calibri"/>
                <a:hlinkClick r:id="rId2"/>
              </a:rPr>
              <a:t>voronezharts.ru/abiturientam/specialitet-i-bakalavriat/pravila-priema</a:t>
            </a: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 </a:t>
            </a:r>
          </a:p>
        </p:txBody>
      </p:sp>
      <p:sp>
        <p:nvSpPr>
          <p:cNvPr id="229" name="TextShape 3"/>
          <p:cNvSpPr txBox="1"/>
          <p:nvPr/>
        </p:nvSpPr>
        <p:spPr>
          <a:xfrm>
            <a:off x="4429080" y="1457280"/>
            <a:ext cx="7257600" cy="5057280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txBody>
          <a:bodyPr>
            <a:normAutofit lnSpcReduction="10000"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1" strike="noStrike" spc="-1">
                <a:solidFill>
                  <a:srgbClr val="000000"/>
                </a:solidFill>
                <a:latin typeface="Calibri"/>
              </a:rPr>
              <a:t>1. СРОКИ:</a:t>
            </a: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</a:pP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buClr>
                <a:srgbClr val="0070C0"/>
              </a:buClr>
              <a:buFont typeface="Arial"/>
              <a:buChar char="•"/>
            </a:pPr>
            <a:r>
              <a:rPr lang="ru-RU" sz="2000" b="1" strike="noStrike" spc="-1">
                <a:solidFill>
                  <a:srgbClr val="0070C0"/>
                </a:solidFill>
                <a:latin typeface="Calibri"/>
              </a:rPr>
              <a:t>Срок начала приема документов – 15 июня 2023 г.</a:t>
            </a: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buClr>
                <a:srgbClr val="0070C0"/>
              </a:buClr>
              <a:buFont typeface="Arial"/>
              <a:buChar char="•"/>
            </a:pPr>
            <a:r>
              <a:rPr lang="ru-RU" sz="2000" b="1" strike="noStrike" spc="-1">
                <a:solidFill>
                  <a:srgbClr val="0070C0"/>
                </a:solidFill>
                <a:latin typeface="Calibri"/>
              </a:rPr>
              <a:t>Срок  завершения приема документов </a:t>
            </a:r>
            <a:r>
              <a:rPr lang="ru-RU" sz="2000" b="1" strike="noStrike" spc="-1">
                <a:solidFill>
                  <a:srgbClr val="000000"/>
                </a:solidFill>
                <a:latin typeface="Calibri"/>
              </a:rPr>
              <a:t>от лиц, поступающих по результатам дополнительных вступительных испытаний творческой и профессиональной направленности </a:t>
            </a: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000" b="1" strike="noStrike" spc="-1">
                <a:solidFill>
                  <a:srgbClr val="0070C0"/>
                </a:solidFill>
                <a:latin typeface="Calibri"/>
              </a:rPr>
              <a:t>– 10 июля 2023 г.</a:t>
            </a: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</a:pP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buClr>
                <a:srgbClr val="0070C0"/>
              </a:buClr>
              <a:buFont typeface="Arial"/>
              <a:buChar char="•"/>
            </a:pPr>
            <a:r>
              <a:rPr lang="ru-RU" sz="2000" b="1" strike="noStrike" spc="-1">
                <a:solidFill>
                  <a:srgbClr val="0070C0"/>
                </a:solidFill>
                <a:latin typeface="Calibri"/>
              </a:rPr>
              <a:t>Срок завершения вступительных испытаний</a:t>
            </a:r>
            <a:r>
              <a:rPr lang="ru-RU" sz="2000" b="1" strike="noStrike" spc="-1">
                <a:solidFill>
                  <a:srgbClr val="000000"/>
                </a:solidFill>
                <a:latin typeface="Calibri"/>
              </a:rPr>
              <a:t>, проводимых в институте</a:t>
            </a: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, </a:t>
            </a:r>
            <a:r>
              <a:rPr lang="ru-RU" sz="2000" b="1" strike="noStrike" spc="-1">
                <a:solidFill>
                  <a:srgbClr val="0070C0"/>
                </a:solidFill>
                <a:latin typeface="Calibri"/>
              </a:rPr>
              <a:t>– 25 июля 2023 г.</a:t>
            </a: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</a:pP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buClr>
                <a:srgbClr val="0070C0"/>
              </a:buClr>
              <a:buFont typeface="Arial"/>
              <a:buChar char="•"/>
            </a:pPr>
            <a:r>
              <a:rPr lang="ru-RU" sz="2000" b="1" strike="noStrike" spc="-1">
                <a:solidFill>
                  <a:srgbClr val="0070C0"/>
                </a:solidFill>
                <a:latin typeface="Calibri"/>
              </a:rPr>
              <a:t>Сроки зачисления после завершения вступ. испытаний  </a:t>
            </a: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Calibri"/>
              </a:rPr>
              <a:t> - с  28 июля по 9 августа 2023 г.</a:t>
            </a: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</a:pP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Calibri"/>
              </a:rPr>
              <a:t>2. ДЛЯ АБИТУРИЕНТОВ, поступающих в пределах квоты на образование иностранных граждан: </a:t>
            </a: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1" strike="noStrike" spc="-1">
                <a:solidFill>
                  <a:srgbClr val="0070C0"/>
                </a:solidFill>
                <a:latin typeface="Calibri"/>
              </a:rPr>
              <a:t>подача документов </a:t>
            </a:r>
            <a:r>
              <a:rPr lang="ru-RU" sz="2400" b="1" strike="noStrike" spc="-1">
                <a:solidFill>
                  <a:srgbClr val="000000"/>
                </a:solidFill>
                <a:latin typeface="Calibri"/>
              </a:rPr>
              <a:t>до 10 июля 2023 года;</a:t>
            </a:r>
            <a:r>
              <a:t/>
            </a:r>
            <a:br/>
            <a:r>
              <a:rPr lang="ru-RU" sz="2400" b="1" strike="noStrike" spc="-1">
                <a:solidFill>
                  <a:srgbClr val="0070C0"/>
                </a:solidFill>
                <a:latin typeface="Calibri"/>
              </a:rPr>
              <a:t>вступительные испытания </a:t>
            </a:r>
            <a:r>
              <a:rPr lang="ru-RU" sz="2400" b="1" strike="noStrike" spc="-1">
                <a:solidFill>
                  <a:srgbClr val="000000"/>
                </a:solidFill>
                <a:latin typeface="Calibri"/>
              </a:rPr>
              <a:t>с 11 июля по 31 августа 2023 года. </a:t>
            </a:r>
            <a:endParaRPr lang="ru-RU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</a:pPr>
            <a:endParaRPr lang="ru-RU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extShape 1"/>
          <p:cNvSpPr txBox="1"/>
          <p:nvPr/>
        </p:nvSpPr>
        <p:spPr>
          <a:xfrm>
            <a:off x="542880" y="1311120"/>
            <a:ext cx="4235760" cy="5065560"/>
          </a:xfrm>
          <a:prstGeom prst="rect">
            <a:avLst/>
          </a:prstGeom>
          <a:solidFill>
            <a:srgbClr val="B4C7E7"/>
          </a:solidFill>
          <a:ln>
            <a:noFill/>
          </a:ln>
        </p:spPr>
        <p:txBody>
          <a:bodyPr>
            <a:normAutofit fontScale="88000" lnSpcReduction="10000"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1" strike="noStrike" spc="-1">
                <a:solidFill>
                  <a:srgbClr val="000000"/>
                </a:solidFill>
                <a:latin typeface="Calibri"/>
              </a:rPr>
              <a:t>ПОДАЧА ЗАЯВЛЕНИЙ О ПРИЕМЕ  С ДОКУМЕНТАМИ: </a:t>
            </a: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FF0000"/>
              </a:buClr>
              <a:buFont typeface="Arial"/>
              <a:buChar char="•"/>
            </a:pPr>
            <a:r>
              <a:rPr lang="ru-RU" sz="2600" b="1" strike="noStrike" spc="-1">
                <a:solidFill>
                  <a:srgbClr val="FF0000"/>
                </a:solidFill>
                <a:latin typeface="Calibri"/>
              </a:rPr>
              <a:t>1. Лично в приемную комиссию института</a:t>
            </a:r>
            <a:endParaRPr lang="ru-RU" sz="26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FF0000"/>
              </a:buClr>
              <a:buFont typeface="Arial"/>
              <a:buChar char="•"/>
            </a:pPr>
            <a:r>
              <a:rPr lang="ru-RU" sz="2600" b="1" strike="noStrike" spc="-1">
                <a:solidFill>
                  <a:srgbClr val="FF0000"/>
                </a:solidFill>
                <a:latin typeface="Calibri"/>
              </a:rPr>
              <a:t>2. Через оператора почтовой связи на адрес института</a:t>
            </a:r>
            <a:endParaRPr lang="ru-RU" sz="26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FF0000"/>
              </a:buClr>
              <a:buFont typeface="Arial"/>
              <a:buChar char="•"/>
            </a:pPr>
            <a:r>
              <a:rPr lang="ru-RU" sz="2600" b="1" strike="noStrike" spc="-1">
                <a:solidFill>
                  <a:srgbClr val="FF0000"/>
                </a:solidFill>
                <a:latin typeface="Calibri"/>
              </a:rPr>
              <a:t>3. В электронной форме </a:t>
            </a:r>
            <a:endParaRPr lang="ru-RU" sz="26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FF0000"/>
              </a:buClr>
              <a:buFont typeface="Arial"/>
              <a:buChar char="•"/>
            </a:pPr>
            <a:r>
              <a:rPr lang="ru-RU" sz="2100" b="1" strike="noStrike" spc="-1">
                <a:solidFill>
                  <a:srgbClr val="FF0000"/>
                </a:solidFill>
                <a:latin typeface="Calibri"/>
              </a:rPr>
              <a:t>- по электронной почте приемной комиссии  - </a:t>
            </a:r>
            <a:r>
              <a:rPr lang="ru-RU" sz="2100" b="1" strike="noStrike" spc="-1">
                <a:solidFill>
                  <a:srgbClr val="0070C0"/>
                </a:solidFill>
                <a:latin typeface="Calibri"/>
              </a:rPr>
              <a:t>документы отсканировать в цвете и сохранить в формате pdf с распознаванием текста.</a:t>
            </a:r>
            <a:endParaRPr lang="ru-RU" sz="21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100" b="0" strike="noStrike" spc="-1">
                <a:solidFill>
                  <a:srgbClr val="000000"/>
                </a:solidFill>
                <a:latin typeface="Calibri"/>
              </a:rPr>
              <a:t>- через использование Суперсервиса «Поступление в вуз онлайн» посредством ФГИС «Единый портал государственных и муниципальных услуг» (ЕПГУ)</a:t>
            </a: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ru-RU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1" name="TextShape 2"/>
          <p:cNvSpPr txBox="1"/>
          <p:nvPr/>
        </p:nvSpPr>
        <p:spPr>
          <a:xfrm>
            <a:off x="4971960" y="1311120"/>
            <a:ext cx="6514560" cy="5065560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txBody>
          <a:bodyPr>
            <a:normAutofit fontScale="87000" lnSpcReduction="20000"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1900" b="1" strike="noStrike" spc="-1">
                <a:solidFill>
                  <a:srgbClr val="000000"/>
                </a:solidFill>
                <a:latin typeface="Calibri"/>
              </a:rPr>
              <a:t>СПИСОК ДОКУМЕНТОВ:</a:t>
            </a:r>
            <a:endParaRPr lang="ru-RU" sz="19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1900" b="1" strike="noStrike" spc="-1">
                <a:solidFill>
                  <a:srgbClr val="000000"/>
                </a:solidFill>
                <a:latin typeface="Calibri"/>
              </a:rPr>
              <a:t>1. Заявление  о приеме (</a:t>
            </a:r>
            <a:r>
              <a:rPr lang="ru-RU" sz="1900" b="1" strike="noStrike" spc="-1">
                <a:solidFill>
                  <a:srgbClr val="0070C0"/>
                </a:solidFill>
                <a:latin typeface="Calibri"/>
              </a:rPr>
              <a:t>подписать синей ручкой)</a:t>
            </a:r>
            <a:endParaRPr lang="ru-RU" sz="19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1900" b="1" strike="noStrike" spc="-1">
                <a:solidFill>
                  <a:srgbClr val="000000"/>
                </a:solidFill>
                <a:latin typeface="Calibri"/>
              </a:rPr>
              <a:t>2. Документ об образовании (аттестат /диплом) (</a:t>
            </a:r>
            <a:r>
              <a:rPr lang="ru-RU" sz="1900" b="1" strike="noStrike" spc="-1">
                <a:solidFill>
                  <a:srgbClr val="0070C0"/>
                </a:solidFill>
                <a:latin typeface="Calibri"/>
              </a:rPr>
              <a:t>копии с двух сторон с приложением</a:t>
            </a:r>
            <a:r>
              <a:rPr lang="ru-RU" sz="1900" b="1" strike="noStrike" spc="-1">
                <a:solidFill>
                  <a:srgbClr val="000000"/>
                </a:solidFill>
                <a:latin typeface="Calibri"/>
              </a:rPr>
              <a:t>)</a:t>
            </a:r>
            <a:endParaRPr lang="ru-RU" sz="19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1900" b="1" strike="noStrike" spc="-1">
                <a:solidFill>
                  <a:srgbClr val="000000"/>
                </a:solidFill>
                <a:latin typeface="Calibri"/>
              </a:rPr>
              <a:t>3. Паспорт  (</a:t>
            </a:r>
            <a:r>
              <a:rPr lang="ru-RU" sz="1900" b="1" strike="noStrike" spc="-1">
                <a:solidFill>
                  <a:srgbClr val="0070C0"/>
                </a:solidFill>
                <a:latin typeface="Calibri"/>
              </a:rPr>
              <a:t>копии первых двух страниц, а также страниц, содержащих сведения о  прописке и ранее выданных паспортах</a:t>
            </a:r>
            <a:r>
              <a:rPr lang="ru-RU" sz="1900" b="1" strike="noStrike" spc="-1">
                <a:solidFill>
                  <a:srgbClr val="000000"/>
                </a:solidFill>
                <a:latin typeface="Calibri"/>
              </a:rPr>
              <a:t>)</a:t>
            </a:r>
            <a:endParaRPr lang="ru-RU" sz="19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1900" b="1" strike="noStrike" spc="-1">
                <a:solidFill>
                  <a:srgbClr val="000000"/>
                </a:solidFill>
                <a:latin typeface="Calibri"/>
              </a:rPr>
              <a:t>4. СНИЛС</a:t>
            </a:r>
            <a:endParaRPr lang="ru-RU" sz="19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1900" b="1" strike="noStrike" spc="-1">
                <a:solidFill>
                  <a:srgbClr val="000000"/>
                </a:solidFill>
                <a:latin typeface="Calibri"/>
              </a:rPr>
              <a:t>5. Копия ИНН</a:t>
            </a:r>
            <a:endParaRPr lang="ru-RU" sz="19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1900" b="1" strike="noStrike" spc="-1">
                <a:solidFill>
                  <a:srgbClr val="000000"/>
                </a:solidFill>
                <a:latin typeface="Calibri"/>
              </a:rPr>
              <a:t>6. Фотография 3х4 (</a:t>
            </a:r>
            <a:r>
              <a:rPr lang="ru-RU" sz="1900" b="1" strike="noStrike" spc="-1">
                <a:solidFill>
                  <a:srgbClr val="FF0000"/>
                </a:solidFill>
                <a:latin typeface="Calibri"/>
              </a:rPr>
              <a:t>8 экз.)</a:t>
            </a:r>
            <a:endParaRPr lang="ru-RU" sz="19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1900" b="1" strike="noStrike" spc="-1">
                <a:solidFill>
                  <a:srgbClr val="000000"/>
                </a:solidFill>
                <a:latin typeface="Calibri"/>
              </a:rPr>
              <a:t>7.  Грамоты лауреатов, дипломантов, ГТО (золотой значок – копия книжки) </a:t>
            </a:r>
            <a:r>
              <a:rPr lang="ru-RU" sz="1900" b="1" strike="noStrike" spc="-1">
                <a:solidFill>
                  <a:srgbClr val="FF0000"/>
                </a:solidFill>
                <a:latin typeface="Calibri"/>
              </a:rPr>
              <a:t>с указанием точных дат</a:t>
            </a:r>
            <a:endParaRPr lang="ru-RU" sz="19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1900" b="1" strike="noStrike" spc="-1">
                <a:solidFill>
                  <a:srgbClr val="FF0000"/>
                </a:solidFill>
                <a:latin typeface="Calibri"/>
              </a:rPr>
              <a:t>Мед справка № 086-У</a:t>
            </a:r>
            <a:endParaRPr lang="ru-RU" sz="19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1900" b="1" strike="noStrike" spc="-1">
                <a:solidFill>
                  <a:srgbClr val="000000"/>
                </a:solidFill>
                <a:latin typeface="Calibri"/>
              </a:rPr>
              <a:t>8. Документ, подтверждающий инвалидность 1-3 гр. или ограниченные возможности здоровья, требующие специальные условия при поступлении</a:t>
            </a:r>
            <a:endParaRPr lang="ru-RU" sz="19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1900" b="1" strike="noStrike" spc="-1">
                <a:solidFill>
                  <a:srgbClr val="000000"/>
                </a:solidFill>
                <a:latin typeface="Calibri"/>
              </a:rPr>
              <a:t>9. Документы, подтверждающие статус сироты (</a:t>
            </a:r>
            <a:r>
              <a:rPr lang="ru-RU" sz="1900" b="1" strike="noStrike" spc="-1">
                <a:solidFill>
                  <a:srgbClr val="FF0000"/>
                </a:solidFill>
                <a:latin typeface="Calibri"/>
              </a:rPr>
              <a:t>возраст до 21 года</a:t>
            </a:r>
            <a:r>
              <a:rPr lang="ru-RU" sz="1900" b="1" strike="noStrike" spc="-1">
                <a:solidFill>
                  <a:srgbClr val="000000"/>
                </a:solidFill>
                <a:latin typeface="Calibri"/>
              </a:rPr>
              <a:t>) и другие документы, подтверждающие при поступлении особое право</a:t>
            </a:r>
            <a:endParaRPr lang="ru-RU" sz="19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ru-RU" sz="19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2" name="TextShape 3"/>
          <p:cNvSpPr txBox="1"/>
          <p:nvPr/>
        </p:nvSpPr>
        <p:spPr>
          <a:xfrm>
            <a:off x="838080" y="365040"/>
            <a:ext cx="10515240" cy="78192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ru-RU" sz="4000" b="1" strike="noStrike" spc="-1">
                <a:solidFill>
                  <a:srgbClr val="0070C0"/>
                </a:solidFill>
                <a:latin typeface="Calibri Light"/>
              </a:rPr>
              <a:t>ОСОБЕННОСТИ ПРИЕМА 2023</a:t>
            </a:r>
            <a:endParaRPr lang="ru-RU" sz="4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1"/>
          <p:cNvSpPr txBox="1"/>
          <p:nvPr/>
        </p:nvSpPr>
        <p:spPr>
          <a:xfrm>
            <a:off x="2424960" y="1249200"/>
            <a:ext cx="4486320" cy="118620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lang="ru-RU" sz="3200" b="1" strike="noStrike" spc="-1">
                <a:solidFill>
                  <a:srgbClr val="FF0000"/>
                </a:solidFill>
                <a:latin typeface="Calibri Light"/>
              </a:rPr>
              <a:t>ВАЖНО!</a:t>
            </a: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4" name="TextShape 2"/>
          <p:cNvSpPr txBox="1"/>
          <p:nvPr/>
        </p:nvSpPr>
        <p:spPr>
          <a:xfrm>
            <a:off x="6725520" y="495360"/>
            <a:ext cx="4818240" cy="61646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1" strike="noStrike" spc="-1">
                <a:solidFill>
                  <a:srgbClr val="000000"/>
                </a:solidFill>
                <a:latin typeface="Calibri"/>
              </a:rPr>
              <a:t>Подлинники документов или распечатанные электронные копии формируют личное дело абитуриента.</a:t>
            </a:r>
            <a:endParaRPr lang="ru-RU" sz="24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FF0000"/>
              </a:buClr>
              <a:buFont typeface="Arial"/>
              <a:buChar char="•"/>
            </a:pPr>
            <a:r>
              <a:rPr lang="ru-RU" sz="2400" b="1" strike="noStrike" spc="-1">
                <a:solidFill>
                  <a:srgbClr val="FF0000"/>
                </a:solidFill>
                <a:latin typeface="Calibri"/>
              </a:rPr>
              <a:t>Подлинники документов, поданные в электронной форме, </a:t>
            </a:r>
            <a:r>
              <a:rPr lang="ru-RU" sz="2400" b="1" strike="noStrike" spc="-1">
                <a:solidFill>
                  <a:srgbClr val="000000"/>
                </a:solidFill>
                <a:latin typeface="Calibri"/>
              </a:rPr>
              <a:t>сдаются в приемную комиссию после окончания проведения вступительных испытаний в очной форме </a:t>
            </a:r>
            <a:r>
              <a:rPr lang="ru-RU" sz="2400" b="1" strike="noStrike" spc="-1">
                <a:solidFill>
                  <a:srgbClr val="FF0000"/>
                </a:solidFill>
                <a:latin typeface="Calibri"/>
              </a:rPr>
              <a:t>до 27 июля 2023 г</a:t>
            </a:r>
            <a:r>
              <a:rPr lang="ru-RU" sz="2400" b="1" strike="noStrike" spc="-1">
                <a:solidFill>
                  <a:srgbClr val="000000"/>
                </a:solidFill>
                <a:latin typeface="Calibri"/>
              </a:rPr>
              <a:t>.;</a:t>
            </a:r>
            <a:endParaRPr lang="ru-RU" sz="24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</a:pPr>
            <a:r>
              <a:rPr lang="ru-RU" sz="2400" b="1" strike="noStrike" spc="-1">
                <a:solidFill>
                  <a:srgbClr val="000000"/>
                </a:solidFill>
                <a:latin typeface="Calibri"/>
              </a:rPr>
              <a:t> - в случае дистанционного проведения вступительных испытаний - </a:t>
            </a:r>
            <a:r>
              <a:rPr lang="ru-RU" sz="2400" b="1" strike="noStrike" spc="-1">
                <a:solidFill>
                  <a:srgbClr val="FF0000"/>
                </a:solidFill>
                <a:latin typeface="Calibri"/>
              </a:rPr>
              <a:t>до 27 июля 2023 г</a:t>
            </a:r>
            <a:r>
              <a:rPr lang="ru-RU" sz="2400" b="1" strike="noStrike" spc="-1">
                <a:solidFill>
                  <a:srgbClr val="000000"/>
                </a:solidFill>
                <a:latin typeface="Calibri"/>
              </a:rPr>
              <a:t>.</a:t>
            </a:r>
            <a:endParaRPr lang="ru-RU" sz="24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1" strike="noStrike" spc="-1">
                <a:solidFill>
                  <a:srgbClr val="000000"/>
                </a:solidFill>
                <a:latin typeface="Calibri"/>
              </a:rPr>
              <a:t>Институт имеет право и возможность проверять подлинность присланных документов.</a:t>
            </a:r>
            <a:endParaRPr lang="ru-RU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5" name="TextShape 3"/>
          <p:cNvSpPr txBox="1"/>
          <p:nvPr/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36" name="Рисунок 8"/>
          <p:cNvPicPr/>
          <p:nvPr/>
        </p:nvPicPr>
        <p:blipFill>
          <a:blip r:embed="rId2"/>
          <a:stretch/>
        </p:blipFill>
        <p:spPr>
          <a:xfrm>
            <a:off x="2687760" y="1397160"/>
            <a:ext cx="3720240" cy="2481480"/>
          </a:xfrm>
          <a:prstGeom prst="rect">
            <a:avLst/>
          </a:prstGeom>
          <a:ln>
            <a:noFill/>
          </a:ln>
        </p:spPr>
      </p:pic>
      <p:pic>
        <p:nvPicPr>
          <p:cNvPr id="237" name="Рисунок 10"/>
          <p:cNvPicPr/>
          <p:nvPr/>
        </p:nvPicPr>
        <p:blipFill>
          <a:blip r:embed="rId3"/>
          <a:stretch/>
        </p:blipFill>
        <p:spPr>
          <a:xfrm>
            <a:off x="271080" y="3727080"/>
            <a:ext cx="3820680" cy="2545560"/>
          </a:xfrm>
          <a:prstGeom prst="rect">
            <a:avLst/>
          </a:prstGeom>
          <a:ln>
            <a:noFill/>
          </a:ln>
        </p:spPr>
      </p:pic>
      <p:pic>
        <p:nvPicPr>
          <p:cNvPr id="238" name="Рисунок 7"/>
          <p:cNvPicPr/>
          <p:nvPr/>
        </p:nvPicPr>
        <p:blipFill>
          <a:blip r:embed="rId4"/>
          <a:stretch/>
        </p:blipFill>
        <p:spPr>
          <a:xfrm>
            <a:off x="0" y="0"/>
            <a:ext cx="3138480" cy="3225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2098</TotalTime>
  <Words>1955</Words>
  <Application>Microsoft Office PowerPoint</Application>
  <PresentationFormat>Произвольный</PresentationFormat>
  <Paragraphs>351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Office Theme</vt:lpstr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Воронежский государственный институт искусств 2020 Приемная кампания 2020</dc:title>
  <dc:subject/>
  <dc:creator>Ольга Федоровская</dc:creator>
  <dc:description/>
  <cp:lastModifiedBy>Федоровская Ольга Игоревна</cp:lastModifiedBy>
  <cp:revision>166</cp:revision>
  <cp:lastPrinted>2023-03-10T11:56:17Z</cp:lastPrinted>
  <dcterms:created xsi:type="dcterms:W3CDTF">2020-05-11T16:43:49Z</dcterms:created>
  <dcterms:modified xsi:type="dcterms:W3CDTF">2023-03-10T14:11:45Z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Произвольный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19</vt:i4>
  </property>
</Properties>
</file>